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0"/>
  </p:notesMasterIdLst>
  <p:sldIdLst>
    <p:sldId id="324" r:id="rId2"/>
    <p:sldId id="275" r:id="rId3"/>
    <p:sldId id="326" r:id="rId4"/>
    <p:sldId id="327" r:id="rId5"/>
    <p:sldId id="328" r:id="rId6"/>
    <p:sldId id="276" r:id="rId7"/>
    <p:sldId id="302" r:id="rId8"/>
    <p:sldId id="277" r:id="rId9"/>
    <p:sldId id="303" r:id="rId10"/>
    <p:sldId id="325" r:id="rId11"/>
    <p:sldId id="305" r:id="rId12"/>
    <p:sldId id="316" r:id="rId13"/>
    <p:sldId id="329" r:id="rId14"/>
    <p:sldId id="330" r:id="rId15"/>
    <p:sldId id="331" r:id="rId16"/>
    <p:sldId id="332" r:id="rId17"/>
    <p:sldId id="304" r:id="rId18"/>
    <p:sldId id="317" r:id="rId19"/>
    <p:sldId id="278" r:id="rId20"/>
    <p:sldId id="306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07" r:id="rId29"/>
    <p:sldId id="300" r:id="rId30"/>
    <p:sldId id="309" r:id="rId31"/>
    <p:sldId id="341" r:id="rId32"/>
    <p:sldId id="340" r:id="rId33"/>
    <p:sldId id="308" r:id="rId34"/>
    <p:sldId id="284" r:id="rId35"/>
    <p:sldId id="310" r:id="rId36"/>
    <p:sldId id="318" r:id="rId37"/>
    <p:sldId id="353" r:id="rId38"/>
    <p:sldId id="354" r:id="rId39"/>
    <p:sldId id="355" r:id="rId40"/>
    <p:sldId id="356" r:id="rId41"/>
    <p:sldId id="357" r:id="rId42"/>
    <p:sldId id="319" r:id="rId43"/>
    <p:sldId id="287" r:id="rId44"/>
    <p:sldId id="343" r:id="rId45"/>
    <p:sldId id="346" r:id="rId46"/>
    <p:sldId id="347" r:id="rId47"/>
    <p:sldId id="344" r:id="rId48"/>
    <p:sldId id="345" r:id="rId49"/>
    <p:sldId id="285" r:id="rId50"/>
    <p:sldId id="288" r:id="rId51"/>
    <p:sldId id="320" r:id="rId52"/>
    <p:sldId id="290" r:id="rId53"/>
    <p:sldId id="311" r:id="rId54"/>
    <p:sldId id="289" r:id="rId55"/>
    <p:sldId id="312" r:id="rId56"/>
    <p:sldId id="351" r:id="rId57"/>
    <p:sldId id="352" r:id="rId58"/>
    <p:sldId id="292" r:id="rId59"/>
    <p:sldId id="313" r:id="rId60"/>
    <p:sldId id="295" r:id="rId61"/>
    <p:sldId id="314" r:id="rId62"/>
    <p:sldId id="348" r:id="rId63"/>
    <p:sldId id="315" r:id="rId64"/>
    <p:sldId id="296" r:id="rId65"/>
    <p:sldId id="297" r:id="rId66"/>
    <p:sldId id="294" r:id="rId67"/>
    <p:sldId id="298" r:id="rId68"/>
    <p:sldId id="321" r:id="rId6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990"/>
    <a:srgbClr val="C30D23"/>
    <a:srgbClr val="023A91"/>
    <a:srgbClr val="CC000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7" Type="http://schemas.openxmlformats.org/officeDocument/2006/relationships/image" Target="../media/image116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4" Type="http://schemas.openxmlformats.org/officeDocument/2006/relationships/image" Target="../media/image12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4" Type="http://schemas.openxmlformats.org/officeDocument/2006/relationships/image" Target="../media/image13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D96AB-62E5-48FC-95E1-A5423160D5DE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0805D-C401-464B-9837-641F23F4BE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85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21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279525"/>
            <a:ext cx="39624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9525"/>
            <a:ext cx="426085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2023/3/6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269207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881189"/>
            <a:ext cx="400685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69207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81189"/>
            <a:ext cx="43053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2023/3/6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2023/3/6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2023/3/6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85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8952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4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9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3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5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24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  <a:pPr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257300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828800"/>
            <a:ext cx="862965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526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673" r:id="rId9"/>
    <p:sldLayoutId id="2147483664" r:id="rId10"/>
    <p:sldLayoutId id="2147483665" r:id="rId11"/>
    <p:sldLayoutId id="2147483666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7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2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oleObject" Target="../embeddings/oleObject33.bin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47.wmf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44.wmf"/><Relationship Id="rId9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52.png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4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4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67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7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5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8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8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66.bin"/><Relationship Id="rId18" Type="http://schemas.openxmlformats.org/officeDocument/2006/relationships/image" Target="../media/image97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94.wmf"/><Relationship Id="rId17" Type="http://schemas.openxmlformats.org/officeDocument/2006/relationships/oleObject" Target="../embeddings/oleObject68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96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93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9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0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7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9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14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16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10" Type="http://schemas.openxmlformats.org/officeDocument/2006/relationships/image" Target="../media/image113.wmf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115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17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23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87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24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30.wmf"/><Relationship Id="rId4" Type="http://schemas.openxmlformats.org/officeDocument/2006/relationships/image" Target="../media/image127.wmf"/><Relationship Id="rId9" Type="http://schemas.openxmlformats.org/officeDocument/2006/relationships/oleObject" Target="../embeddings/oleObject9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3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32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134.wmf"/><Relationship Id="rId4" Type="http://schemas.openxmlformats.org/officeDocument/2006/relationships/image" Target="../media/image131.wmf"/><Relationship Id="rId9" Type="http://schemas.openxmlformats.org/officeDocument/2006/relationships/oleObject" Target="../embeddings/oleObject9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43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7424"/>
            <a:ext cx="9144000" cy="7245424"/>
          </a:xfrm>
          <a:prstGeom prst="rect">
            <a:avLst/>
          </a:prstGeom>
        </p:spPr>
      </p:pic>
      <p:sp>
        <p:nvSpPr>
          <p:cNvPr id="4" name="Rectangle 19"/>
          <p:cNvSpPr>
            <a:spLocks noGrp="1" noChangeArrowheads="1"/>
          </p:cNvSpPr>
          <p:nvPr>
            <p:ph type="title"/>
          </p:nvPr>
        </p:nvSpPr>
        <p:spPr>
          <a:xfrm>
            <a:off x="684213" y="836613"/>
            <a:ext cx="7772400" cy="1800225"/>
          </a:xfrm>
        </p:spPr>
        <p:txBody>
          <a:bodyPr/>
          <a:lstStyle/>
          <a:p>
            <a:pPr algn="ctr" eaLnBrk="1" hangingPunct="1"/>
            <a:r>
              <a:rPr lang="zh-CN" altLang="en-US" sz="3600" b="1" dirty="0">
                <a:solidFill>
                  <a:srgbClr val="00B050"/>
                </a:solidFill>
              </a:rPr>
              <a:t>机器学习</a:t>
            </a:r>
            <a:br>
              <a:rPr lang="zh-CN" altLang="en-US" sz="3600" b="1" dirty="0">
                <a:solidFill>
                  <a:srgbClr val="00B050"/>
                </a:solidFill>
              </a:rPr>
            </a:br>
            <a:r>
              <a:rPr lang="zh-CN" altLang="en-US" sz="3600" b="1" dirty="0">
                <a:solidFill>
                  <a:srgbClr val="00B050"/>
                </a:solidFill>
              </a:rPr>
              <a:t/>
            </a:r>
            <a:br>
              <a:rPr lang="zh-CN" altLang="en-US" sz="3600" b="1" dirty="0">
                <a:solidFill>
                  <a:srgbClr val="00B050"/>
                </a:solidFill>
              </a:rPr>
            </a:br>
            <a:r>
              <a:rPr lang="en-US" altLang="zh-CN" sz="3600" b="1" dirty="0">
                <a:solidFill>
                  <a:srgbClr val="00B050"/>
                </a:solidFill>
              </a:rPr>
              <a:t>Machine Learning</a:t>
            </a: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685800" y="3211513"/>
            <a:ext cx="77724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  <a:cs typeface="Verdana" pitchFamily="34" charset="0"/>
              </a:rPr>
              <a:t>第三章：线性模型</a:t>
            </a:r>
            <a:endParaRPr kumimoji="1" lang="zh-CN" altLang="en-US" sz="4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</a:pPr>
            <a:endParaRPr kumimoji="1" lang="zh-CN" altLang="en-US" sz="4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2962176" y="4682520"/>
            <a:ext cx="489577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GB" sz="2800" dirty="0">
                <a:latin typeface="楷体_GB2312" pitchFamily="49" charset="-122"/>
                <a:ea typeface="楷体_GB2312" pitchFamily="49" charset="-122"/>
              </a:rPr>
              <a:t>重庆大学计算机学院</a:t>
            </a:r>
            <a:endParaRPr kumimoji="1" lang="en-US" altLang="zh-CN" sz="28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8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31371" y="3465572"/>
            <a:ext cx="8616950" cy="3349564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均方误差有很好的几何意义，对应了常用的欧式距离。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基于均方差误差最小化来进行模型求解的方法称为最小二乘法。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在线性回归中，最小二乘法就是试图找到一条直线，使得所有样本到直线上的欧式距离之和最小。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CCB364-9DC7-4CB1-B426-89298734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7" y="936147"/>
            <a:ext cx="4347019" cy="2819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C80B42-7F84-4995-9298-C92350F5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28" y="889886"/>
            <a:ext cx="4442845" cy="28653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F2C63F4-6923-4B00-955F-F371CC934EAB}"/>
              </a:ext>
            </a:extLst>
          </p:cNvPr>
          <p:cNvSpPr txBox="1"/>
          <p:nvPr/>
        </p:nvSpPr>
        <p:spPr>
          <a:xfrm>
            <a:off x="6101623" y="5898039"/>
            <a:ext cx="28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图片来自知乎</a:t>
            </a:r>
            <a:r>
              <a:rPr lang="en-US" altLang="zh-CN" sz="1400" dirty="0"/>
              <a:t>@</a:t>
            </a:r>
            <a:r>
              <a:rPr lang="zh-CN" altLang="en-US" sz="1400" dirty="0"/>
              <a:t>皮皮鲁</a:t>
            </a:r>
          </a:p>
        </p:txBody>
      </p:sp>
    </p:spTree>
    <p:extLst>
      <p:ext uri="{BB962C8B-B14F-4D97-AF65-F5344CB8AC3E}">
        <p14:creationId xmlns:p14="http://schemas.microsoft.com/office/powerpoint/2010/main" val="2171179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线性回归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最小二乘法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06137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最小化均方误差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分别对    和   求导，可得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06437"/>
              </p:ext>
            </p:extLst>
          </p:nvPr>
        </p:nvGraphicFramePr>
        <p:xfrm>
          <a:off x="1830256" y="3724420"/>
          <a:ext cx="51276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1" name="Formula" r:id="rId3" imgW="2563200" imgH="482760" progId="Equation.Ribbit">
                  <p:embed/>
                </p:oleObj>
              </mc:Choice>
              <mc:Fallback>
                <p:oleObj name="Formula" r:id="rId3" imgW="2563200" imgH="48276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256" y="3724420"/>
                        <a:ext cx="51276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921013"/>
              </p:ext>
            </p:extLst>
          </p:nvPr>
        </p:nvGraphicFramePr>
        <p:xfrm>
          <a:off x="2049754" y="4927003"/>
          <a:ext cx="45085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2" name="Formula" r:id="rId5" imgW="2254320" imgH="482760" progId="Equation.Ribbit">
                  <p:embed/>
                </p:oleObj>
              </mc:Choice>
              <mc:Fallback>
                <p:oleObj name="Formula" r:id="rId5" imgW="2254320" imgH="4827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54" y="4927003"/>
                        <a:ext cx="450850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246139"/>
              </p:ext>
            </p:extLst>
          </p:nvPr>
        </p:nvGraphicFramePr>
        <p:xfrm>
          <a:off x="2488283" y="1914729"/>
          <a:ext cx="35115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3" name="Formula" r:id="rId7" imgW="1755360" imgH="437040" progId="Equation.Ribbit">
                  <p:embed/>
                </p:oleObj>
              </mc:Choice>
              <mc:Fallback>
                <p:oleObj name="Formula" r:id="rId7" imgW="1755360" imgH="43704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283" y="1914729"/>
                        <a:ext cx="351155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234166"/>
              </p:ext>
            </p:extLst>
          </p:nvPr>
        </p:nvGraphicFramePr>
        <p:xfrm>
          <a:off x="1636800" y="3121215"/>
          <a:ext cx="2254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4" name="Formula" r:id="rId9" imgW="111960" imgH="119520" progId="Equation.Ribbit">
                  <p:embed/>
                </p:oleObj>
              </mc:Choice>
              <mc:Fallback>
                <p:oleObj name="Formula" r:id="rId9" imgW="111960" imgH="11952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800" y="3121215"/>
                        <a:ext cx="2254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974952"/>
              </p:ext>
            </p:extLst>
          </p:nvPr>
        </p:nvGraphicFramePr>
        <p:xfrm>
          <a:off x="2526899" y="3062943"/>
          <a:ext cx="13652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5" name="Formula" r:id="rId11" imgW="68760" imgH="157680" progId="Equation.Ribbit">
                  <p:embed/>
                </p:oleObj>
              </mc:Choice>
              <mc:Fallback>
                <p:oleObj name="Formula" r:id="rId11" imgW="68760" imgH="15768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6899" y="3062943"/>
                        <a:ext cx="136525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987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线性回归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最小二乘法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06137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得到闭式（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closed-form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）解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其中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248376"/>
              </p:ext>
            </p:extLst>
          </p:nvPr>
        </p:nvGraphicFramePr>
        <p:xfrm>
          <a:off x="2536170" y="2020597"/>
          <a:ext cx="3252787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8" name="Formula" r:id="rId3" imgW="1625760" imgH="787680" progId="Equation.Ribbit">
                  <p:embed/>
                </p:oleObj>
              </mc:Choice>
              <mc:Fallback>
                <p:oleObj name="Formula" r:id="rId3" imgW="1625760" imgH="7876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170" y="2020597"/>
                        <a:ext cx="3252787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152613"/>
              </p:ext>
            </p:extLst>
          </p:nvPr>
        </p:nvGraphicFramePr>
        <p:xfrm>
          <a:off x="2907500" y="3871868"/>
          <a:ext cx="25209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9" name="Formula" r:id="rId5" imgW="1260000" imgH="341640" progId="Equation.Ribbit">
                  <p:embed/>
                </p:oleObj>
              </mc:Choice>
              <mc:Fallback>
                <p:oleObj name="Formula" r:id="rId5" imgW="1260000" imgH="3416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500" y="3871868"/>
                        <a:ext cx="252095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247342"/>
              </p:ext>
            </p:extLst>
          </p:nvPr>
        </p:nvGraphicFramePr>
        <p:xfrm>
          <a:off x="3511507" y="5390233"/>
          <a:ext cx="1524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0" name="Formula" r:id="rId7" imgW="762120" imgH="341640" progId="Equation.Ribbit">
                  <p:embed/>
                </p:oleObj>
              </mc:Choice>
              <mc:Fallback>
                <p:oleObj name="Formula" r:id="rId7" imgW="762120" imgH="34164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07" y="5390233"/>
                        <a:ext cx="1524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801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038" y="138113"/>
            <a:ext cx="7886700" cy="5703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Sklearn</a:t>
            </a: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回归</a:t>
            </a:r>
            <a:endParaRPr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>
          <a:xfrm>
            <a:off x="247199" y="1493250"/>
            <a:ext cx="8317706" cy="2970609"/>
          </a:xfrm>
        </p:spPr>
        <p:txBody>
          <a:bodyPr vert="horz" lIns="91440" tIns="46800" rIns="91440" bIns="45720" rtlCol="0">
            <a:normAutofit/>
          </a:bodyPr>
          <a:lstStyle/>
          <a:p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一元线性回归</a:t>
            </a:r>
          </a:p>
          <a:p>
            <a:pPr marL="0" indent="0">
              <a:buNone/>
            </a:pP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例子：预测披萨的价格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已知价格数据如下表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问：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寸披萨价格是多少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r>
              <a:rPr altLang="en-US" dirty="0"/>
              <a:t/>
            </a:r>
            <a:br>
              <a:rPr altLang="en-US" dirty="0"/>
            </a:br>
            <a:endParaRPr altLang="en-US" dirty="0"/>
          </a:p>
          <a:p>
            <a:endParaRPr altLang="en-US" dirty="0"/>
          </a:p>
        </p:txBody>
      </p:sp>
      <p:pic>
        <p:nvPicPr>
          <p:cNvPr id="3277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859" y="2027240"/>
            <a:ext cx="4551072" cy="322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5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7" y="1054746"/>
            <a:ext cx="7182261" cy="513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347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94" y="744650"/>
            <a:ext cx="8661599" cy="481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78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3" y="944166"/>
            <a:ext cx="8483203" cy="49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44066" y="2187179"/>
            <a:ext cx="8482013" cy="1620440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3584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891" y="5211367"/>
            <a:ext cx="4529138" cy="39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120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多元线性回归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66419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给定数据集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多元线性回归目标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061432"/>
              </p:ext>
            </p:extLst>
          </p:nvPr>
        </p:nvGraphicFramePr>
        <p:xfrm>
          <a:off x="1653170" y="1971283"/>
          <a:ext cx="49149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8" name="Formula" r:id="rId3" imgW="2457450" imgH="177800" progId="Equation.Ribbit">
                  <p:embed/>
                </p:oleObj>
              </mc:Choice>
              <mc:Fallback>
                <p:oleObj name="Formula" r:id="rId3" imgW="2457450" imgH="17780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3170" y="1971283"/>
                        <a:ext cx="49149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867054"/>
              </p:ext>
            </p:extLst>
          </p:nvPr>
        </p:nvGraphicFramePr>
        <p:xfrm>
          <a:off x="1990180" y="2690114"/>
          <a:ext cx="27717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9" name="Formula" r:id="rId5" imgW="1397000" imgH="176530" progId="Equation.Ribbit">
                  <p:embed/>
                </p:oleObj>
              </mc:Choice>
              <mc:Fallback>
                <p:oleObj name="Formula" r:id="rId5" imgW="1397000" imgH="1765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180" y="2690114"/>
                        <a:ext cx="27717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544140"/>
              </p:ext>
            </p:extLst>
          </p:nvPr>
        </p:nvGraphicFramePr>
        <p:xfrm>
          <a:off x="4960885" y="2711203"/>
          <a:ext cx="8255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0" name="Formula" r:id="rId7" imgW="417139" imgH="157699" progId="Equation.Ribbit">
                  <p:embed/>
                </p:oleObj>
              </mc:Choice>
              <mc:Fallback>
                <p:oleObj name="Formula" r:id="rId7" imgW="417139" imgH="157699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0885" y="2711203"/>
                        <a:ext cx="8255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783314"/>
              </p:ext>
            </p:extLst>
          </p:nvPr>
        </p:nvGraphicFramePr>
        <p:xfrm>
          <a:off x="1918123" y="4530667"/>
          <a:ext cx="2336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1" name="Formula" r:id="rId9" imgW="1181160" imgH="186840" progId="Equation.Ribbit">
                  <p:embed/>
                </p:oleObj>
              </mc:Choice>
              <mc:Fallback>
                <p:oleObj name="Formula" r:id="rId9" imgW="1181160" imgH="18684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123" y="4530667"/>
                        <a:ext cx="2336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974056"/>
              </p:ext>
            </p:extLst>
          </p:nvPr>
        </p:nvGraphicFramePr>
        <p:xfrm>
          <a:off x="5011665" y="4529298"/>
          <a:ext cx="13604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2" name="Formula" r:id="rId11" imgW="685800" imgH="176760" progId="Equation.Ribbit">
                  <p:embed/>
                </p:oleObj>
              </mc:Choice>
              <mc:Fallback>
                <p:oleObj name="Formula" r:id="rId11" imgW="685800" imgH="1767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1665" y="4529298"/>
                        <a:ext cx="1360488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278386" y="4488110"/>
            <a:ext cx="88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使得</a:t>
            </a:r>
          </a:p>
        </p:txBody>
      </p:sp>
    </p:spTree>
    <p:extLst>
      <p:ext uri="{BB962C8B-B14F-4D97-AF65-F5344CB8AC3E}">
        <p14:creationId xmlns:p14="http://schemas.microsoft.com/office/powerpoint/2010/main" val="338603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多元线性回归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66419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把   和   吸收入向量形式               ，数据集表示为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462380"/>
              </p:ext>
            </p:extLst>
          </p:nvPr>
        </p:nvGraphicFramePr>
        <p:xfrm>
          <a:off x="1236372" y="2468300"/>
          <a:ext cx="58166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0" name="Formula" r:id="rId3" imgW="2932560" imgH="1022400" progId="Equation.Ribbit">
                  <p:embed/>
                </p:oleObj>
              </mc:Choice>
              <mc:Fallback>
                <p:oleObj name="Formula" r:id="rId3" imgW="2932560" imgH="102240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372" y="2468300"/>
                        <a:ext cx="5816600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132419"/>
              </p:ext>
            </p:extLst>
          </p:nvPr>
        </p:nvGraphicFramePr>
        <p:xfrm>
          <a:off x="3010323" y="5022850"/>
          <a:ext cx="246538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1" name="Formula" r:id="rId5" imgW="1243440" imgH="176760" progId="Equation.Ribbit">
                  <p:embed/>
                </p:oleObj>
              </mc:Choice>
              <mc:Fallback>
                <p:oleObj name="Formula" r:id="rId5" imgW="1243440" imgH="17676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0323" y="5022850"/>
                        <a:ext cx="2465387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74902"/>
              </p:ext>
            </p:extLst>
          </p:nvPr>
        </p:nvGraphicFramePr>
        <p:xfrm>
          <a:off x="1063453" y="1391713"/>
          <a:ext cx="263525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2" name="Formula" r:id="rId7" imgW="131040" imgH="120960" progId="Equation.Ribbit">
                  <p:embed/>
                </p:oleObj>
              </mc:Choice>
              <mc:Fallback>
                <p:oleObj name="Formula" r:id="rId7" imgW="131040" imgH="12096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453" y="1391713"/>
                        <a:ext cx="263525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503108"/>
              </p:ext>
            </p:extLst>
          </p:nvPr>
        </p:nvGraphicFramePr>
        <p:xfrm>
          <a:off x="1870214" y="1335466"/>
          <a:ext cx="1365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3" name="Formula" r:id="rId9" imgW="68760" imgH="157680" progId="Equation.Ribbit">
                  <p:embed/>
                </p:oleObj>
              </mc:Choice>
              <mc:Fallback>
                <p:oleObj name="Formula" r:id="rId9" imgW="68760" imgH="15768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214" y="1335466"/>
                        <a:ext cx="1365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69888"/>
              </p:ext>
            </p:extLst>
          </p:nvPr>
        </p:nvGraphicFramePr>
        <p:xfrm>
          <a:off x="4445188" y="1327077"/>
          <a:ext cx="14033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4" name="Formula" r:id="rId11" imgW="701280" imgH="176760" progId="Equation.Ribbit">
                  <p:embed/>
                </p:oleObj>
              </mc:Choice>
              <mc:Fallback>
                <p:oleObj name="Formula" r:id="rId11" imgW="701280" imgH="176760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188" y="1327077"/>
                        <a:ext cx="14033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45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/>
          <p:cNvSpPr txBox="1"/>
          <p:nvPr/>
        </p:nvSpPr>
        <p:spPr>
          <a:xfrm>
            <a:off x="567638" y="5238056"/>
            <a:ext cx="514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令上式为零可得   最优解的闭式解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321000"/>
              </p:ext>
            </p:extLst>
          </p:nvPr>
        </p:nvGraphicFramePr>
        <p:xfrm>
          <a:off x="2487813" y="5280155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" name="Formula" r:id="rId3" imgW="131040" imgH="160200" progId="Equation.Ribbit">
                  <p:embed/>
                </p:oleObj>
              </mc:Choice>
              <mc:Fallback>
                <p:oleObj name="Formula" r:id="rId3" imgW="1310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813" y="5280155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526654"/>
              </p:ext>
            </p:extLst>
          </p:nvPr>
        </p:nvGraphicFramePr>
        <p:xfrm>
          <a:off x="5395413" y="3488808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3" name="Formula" r:id="rId5" imgW="131040" imgH="160200" progId="Equation.Ribbit">
                  <p:embed/>
                </p:oleObj>
              </mc:Choice>
              <mc:Fallback>
                <p:oleObj name="Formula" r:id="rId5" imgW="1310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413" y="3488808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多元线性回归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最小二乘法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252144" y="1290638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最小二乘法（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least square method</a:t>
            </a:r>
            <a:r>
              <a:rPr 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949433"/>
              </p:ext>
            </p:extLst>
          </p:nvPr>
        </p:nvGraphicFramePr>
        <p:xfrm>
          <a:off x="2066878" y="2180259"/>
          <a:ext cx="4673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" name="Formula" r:id="rId6" imgW="2337120" imgH="282240" progId="Equation.Ribbit">
                  <p:embed/>
                </p:oleObj>
              </mc:Choice>
              <mc:Fallback>
                <p:oleObj name="Formula" r:id="rId6" imgW="2337120" imgH="28224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878" y="2180259"/>
                        <a:ext cx="4673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315318"/>
              </p:ext>
            </p:extLst>
          </p:nvPr>
        </p:nvGraphicFramePr>
        <p:xfrm>
          <a:off x="1052450" y="3448886"/>
          <a:ext cx="363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" name="Formula" r:id="rId8" imgW="1816200" imgH="205920" progId="Equation.Ribbit">
                  <p:embed/>
                </p:oleObj>
              </mc:Choice>
              <mc:Fallback>
                <p:oleObj name="Formula" r:id="rId8" imgW="1816200" imgH="20592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450" y="3448886"/>
                        <a:ext cx="3632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927768"/>
              </p:ext>
            </p:extLst>
          </p:nvPr>
        </p:nvGraphicFramePr>
        <p:xfrm>
          <a:off x="2811992" y="4383088"/>
          <a:ext cx="29432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6" name="Formula" r:id="rId10" imgW="1472040" imgH="343080" progId="Equation.Ribbit">
                  <p:embed/>
                </p:oleObj>
              </mc:Choice>
              <mc:Fallback>
                <p:oleObj name="Formula" r:id="rId10" imgW="1472040" imgH="3430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992" y="4383088"/>
                        <a:ext cx="29432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2028" y="3446709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59904" y="3455176"/>
            <a:ext cx="2266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，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对   求导得到</a:t>
            </a:r>
          </a:p>
        </p:txBody>
      </p:sp>
    </p:spTree>
    <p:extLst>
      <p:ext uri="{BB962C8B-B14F-4D97-AF65-F5344CB8AC3E}">
        <p14:creationId xmlns:p14="http://schemas.microsoft.com/office/powerpoint/2010/main" val="92831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线性回归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最小二乘法</a:t>
            </a: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二分类任务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  </a:t>
            </a: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多分类任务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一对一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一对其余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多对多</a:t>
            </a: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类别不平衡问题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多元线性回归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满秩讨论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252144" y="1290638"/>
            <a:ext cx="8616950" cy="504305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   是满秩矩阵或正定矩阵，则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其中            是           的逆矩阵，线性回归模型为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   不是满秩矩阵，解出多个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Clr>
                <a:schemeClr val="tx2"/>
              </a:buClr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根据归纳偏好选择解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（参见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1.4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节）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Clr>
                <a:schemeClr val="tx2"/>
              </a:buClr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引入正则化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（参见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节，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11.4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节）</a:t>
            </a:r>
            <a:endParaRPr 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661662"/>
              </p:ext>
            </p:extLst>
          </p:nvPr>
        </p:nvGraphicFramePr>
        <p:xfrm>
          <a:off x="2938871" y="1833796"/>
          <a:ext cx="2679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4" name="Formula" r:id="rId3" imgW="1351440" imgH="234000" progId="Equation.Ribbit">
                  <p:embed/>
                </p:oleObj>
              </mc:Choice>
              <mc:Fallback>
                <p:oleObj name="Formula" r:id="rId3" imgW="1351440" imgH="2340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871" y="1833796"/>
                        <a:ext cx="26797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374294"/>
              </p:ext>
            </p:extLst>
          </p:nvPr>
        </p:nvGraphicFramePr>
        <p:xfrm>
          <a:off x="1023732" y="2550493"/>
          <a:ext cx="11906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5" name="Formula" r:id="rId5" imgW="600840" imgH="234000" progId="Equation.Ribbit">
                  <p:embed/>
                </p:oleObj>
              </mc:Choice>
              <mc:Fallback>
                <p:oleObj name="Formula" r:id="rId5" imgW="600840" imgH="23400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732" y="2550493"/>
                        <a:ext cx="11906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815433"/>
              </p:ext>
            </p:extLst>
          </p:nvPr>
        </p:nvGraphicFramePr>
        <p:xfrm>
          <a:off x="852961" y="1320273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6" name="Formula" r:id="rId7" imgW="347040" imgH="175320" progId="Equation.Ribbit">
                  <p:embed/>
                </p:oleObj>
              </mc:Choice>
              <mc:Fallback>
                <p:oleObj name="Formula" r:id="rId7" imgW="347040" imgH="17532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961" y="1320273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35993"/>
              </p:ext>
            </p:extLst>
          </p:nvPr>
        </p:nvGraphicFramePr>
        <p:xfrm>
          <a:off x="2632614" y="3184008"/>
          <a:ext cx="34528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7" name="Formula" r:id="rId9" imgW="1740240" imgH="234000" progId="Equation.Ribbit">
                  <p:embed/>
                </p:oleObj>
              </mc:Choice>
              <mc:Fallback>
                <p:oleObj name="Formula" r:id="rId9" imgW="1740240" imgH="2340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614" y="3184008"/>
                        <a:ext cx="345281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915592"/>
              </p:ext>
            </p:extLst>
          </p:nvPr>
        </p:nvGraphicFramePr>
        <p:xfrm>
          <a:off x="3081906" y="2609100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8" name="Formula" r:id="rId11" imgW="347040" imgH="175320" progId="Equation.Ribbit">
                  <p:embed/>
                </p:oleObj>
              </mc:Choice>
              <mc:Fallback>
                <p:oleObj name="Formula" r:id="rId11" imgW="34704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906" y="2609100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514960"/>
              </p:ext>
            </p:extLst>
          </p:nvPr>
        </p:nvGraphicFramePr>
        <p:xfrm>
          <a:off x="855051" y="4301156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9" name="Formula" r:id="rId12" imgW="347040" imgH="175320" progId="Equation.Ribbit">
                  <p:embed/>
                </p:oleObj>
              </mc:Choice>
              <mc:Fallback>
                <p:oleObj name="Formula" r:id="rId12" imgW="34704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051" y="4301156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58F5B8B-2386-4E42-BF02-C0FED6E3D4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0768" y="4249369"/>
            <a:ext cx="24386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6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207079" y="1107282"/>
            <a:ext cx="8209359" cy="1512094"/>
          </a:xfrm>
        </p:spPr>
        <p:txBody>
          <a:bodyPr vert="horz" lIns="91440" tIns="4680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现实中披萨价格的影响因素不止直径一个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引入了辅料的因素：</a:t>
            </a:r>
          </a:p>
          <a:p>
            <a:pPr>
              <a:buClr>
                <a:schemeClr val="tx2"/>
              </a:buClr>
            </a:pPr>
            <a:endParaRPr altLang="en-US" dirty="0"/>
          </a:p>
          <a:p>
            <a:pPr>
              <a:buClr>
                <a:schemeClr val="tx2"/>
              </a:buClr>
            </a:pPr>
            <a:endParaRPr altLang="en-US" dirty="0"/>
          </a:p>
        </p:txBody>
      </p:sp>
      <p:pic>
        <p:nvPicPr>
          <p:cNvPr id="3686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53" y="2453378"/>
            <a:ext cx="3978995" cy="263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53" y="1815063"/>
            <a:ext cx="4629150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07079" y="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多元线性回归</a:t>
            </a:r>
          </a:p>
        </p:txBody>
      </p:sp>
    </p:spTree>
    <p:extLst>
      <p:ext uri="{BB962C8B-B14F-4D97-AF65-F5344CB8AC3E}">
        <p14:creationId xmlns:p14="http://schemas.microsoft.com/office/powerpoint/2010/main" val="2773962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2" y="1513062"/>
            <a:ext cx="8704660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05992" y="1808560"/>
            <a:ext cx="8727281" cy="702469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81668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107282"/>
            <a:ext cx="5779294" cy="410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55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400" y="1353585"/>
            <a:ext cx="2321719" cy="3788569"/>
          </a:xfrm>
        </p:spPr>
        <p:txBody>
          <a:bodyPr vert="horz" lIns="91440" tIns="4680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从训练集原始数据的散点图来看：其实也有可能是一个曲线模型，试下二次回归的效果</a:t>
            </a:r>
          </a:p>
          <a:p>
            <a:pPr marL="0" indent="0">
              <a:buClr>
                <a:schemeClr val="tx2"/>
              </a:buClr>
              <a:buNone/>
            </a:pPr>
            <a:r>
              <a:rPr altLang="en-US" dirty="0"/>
              <a:t/>
            </a:r>
            <a:br>
              <a:rPr altLang="en-US" dirty="0"/>
            </a:br>
            <a:endParaRPr altLang="en-US" dirty="0"/>
          </a:p>
          <a:p>
            <a:pPr>
              <a:buClr>
                <a:schemeClr val="tx2"/>
              </a:buClr>
            </a:pPr>
            <a:endParaRPr altLang="en-US" dirty="0"/>
          </a:p>
        </p:txBody>
      </p:sp>
      <p:pic>
        <p:nvPicPr>
          <p:cNvPr id="3994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88" y="1142139"/>
            <a:ext cx="57245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07079" y="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多元线性回归：二次回归</a:t>
            </a:r>
          </a:p>
        </p:txBody>
      </p:sp>
    </p:spTree>
    <p:extLst>
      <p:ext uri="{BB962C8B-B14F-4D97-AF65-F5344CB8AC3E}">
        <p14:creationId xmlns:p14="http://schemas.microsoft.com/office/powerpoint/2010/main" val="3164356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207079" y="1148001"/>
            <a:ext cx="8154590" cy="3788569"/>
          </a:xfrm>
        </p:spPr>
        <p:txBody>
          <a:bodyPr vert="horz" lIns="91440" tIns="4680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用只有直径一个因素的训练集数据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二次回归（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Quadratic Regression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y = α + β</a:t>
            </a:r>
            <a:r>
              <a:rPr lang="en-US" altLang="zh-CN" sz="11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x + β</a:t>
            </a:r>
            <a:r>
              <a:rPr lang="en-US" altLang="zh-CN" sz="11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x^2,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通过模型第三项（二次项）来实现曲线关系，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PolynomialFeatures</a:t>
            </a: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转换器可以用来解决这个问题。</a:t>
            </a:r>
            <a:b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altLang="en-US" dirty="0"/>
          </a:p>
        </p:txBody>
      </p:sp>
      <p:pic>
        <p:nvPicPr>
          <p:cNvPr id="4096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7" y="3320654"/>
            <a:ext cx="8972722" cy="241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9297" y="3590925"/>
            <a:ext cx="8728472" cy="864394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07079" y="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多元线性回归：二次回归</a:t>
            </a:r>
          </a:p>
        </p:txBody>
      </p:sp>
    </p:spTree>
    <p:extLst>
      <p:ext uri="{BB962C8B-B14F-4D97-AF65-F5344CB8AC3E}">
        <p14:creationId xmlns:p14="http://schemas.microsoft.com/office/powerpoint/2010/main" val="742098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4" y="1322785"/>
            <a:ext cx="5679281" cy="410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0378" y="1368020"/>
            <a:ext cx="2836783" cy="434540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indent="-360000">
              <a:lnSpc>
                <a:spcPct val="16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看起来来二次回归效果比线性回归好。那么三次回归，四次回归效果会不会更好呢？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indent="-360000">
              <a:lnSpc>
                <a:spcPct val="16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继续尝试发现不是。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779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379" y="125500"/>
            <a:ext cx="7886700" cy="5703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>
          <a:xfrm>
            <a:off x="194516" y="1337073"/>
            <a:ext cx="4157663" cy="3461147"/>
          </a:xfrm>
        </p:spPr>
        <p:txBody>
          <a:bodyPr vert="horz" lIns="91440" tIns="46800" rIns="91440" bIns="45720" rtlCol="0">
            <a:norm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线性回归对于多维空间中存在的样本点，用特征的线性组合去拟合空间中点的分布和轨迹。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线性回归用于对连续值结果进行预测。</a:t>
            </a:r>
          </a:p>
        </p:txBody>
      </p:sp>
      <p:pic>
        <p:nvPicPr>
          <p:cNvPr id="4301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3"/>
          <a:stretch>
            <a:fillRect/>
          </a:stretch>
        </p:blipFill>
        <p:spPr bwMode="auto">
          <a:xfrm>
            <a:off x="4193382" y="1337073"/>
            <a:ext cx="4780360" cy="383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42" y="5439483"/>
            <a:ext cx="3978340" cy="342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42" y="5892194"/>
            <a:ext cx="3979924" cy="3767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16" y="4967828"/>
            <a:ext cx="5668205" cy="3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对数线性回归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4435" y="1250296"/>
            <a:ext cx="8531278" cy="262048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输出标记的对数为线性模型逼近的目标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输出在指数尺度上变化）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3142" r="2301" b="4944"/>
          <a:stretch/>
        </p:blipFill>
        <p:spPr bwMode="auto">
          <a:xfrm>
            <a:off x="1202546" y="1813383"/>
            <a:ext cx="4316507" cy="411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407292"/>
              </p:ext>
            </p:extLst>
          </p:nvPr>
        </p:nvGraphicFramePr>
        <p:xfrm>
          <a:off x="6243494" y="2808391"/>
          <a:ext cx="19272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0" name="Formula" r:id="rId4" imgW="970560" imgH="176760" progId="Equation.Ribbit">
                  <p:embed/>
                </p:oleObj>
              </mc:Choice>
              <mc:Fallback>
                <p:oleObj name="Formula" r:id="rId4" imgW="970560" imgH="17676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494" y="2808391"/>
                        <a:ext cx="19272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499077"/>
              </p:ext>
            </p:extLst>
          </p:nvPr>
        </p:nvGraphicFramePr>
        <p:xfrm>
          <a:off x="6348954" y="4066607"/>
          <a:ext cx="1682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1" name="Formula" r:id="rId6" imgW="847440" imgH="176760" progId="Equation.Ribbit">
                  <p:embed/>
                </p:oleObj>
              </mc:Choice>
              <mc:Fallback>
                <p:oleObj name="Formula" r:id="rId6" imgW="847440" imgH="17676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8954" y="4066607"/>
                        <a:ext cx="16827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上下箭头 6"/>
          <p:cNvSpPr/>
          <p:nvPr/>
        </p:nvSpPr>
        <p:spPr>
          <a:xfrm>
            <a:off x="6826632" y="3313057"/>
            <a:ext cx="576392" cy="660744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71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线性回归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广义线性模型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4435" y="1250296"/>
            <a:ext cx="7584140" cy="493239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一般形式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1">
              <a:spcBef>
                <a:spcPts val="1000"/>
              </a:spcBef>
              <a:buSzPct val="10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   称为联系函数（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link function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单调可微函数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对数线性回归是            时广义线性模型的特例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110876"/>
              </p:ext>
            </p:extLst>
          </p:nvPr>
        </p:nvGraphicFramePr>
        <p:xfrm>
          <a:off x="1062596" y="2966310"/>
          <a:ext cx="5048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9" name="Formula" r:id="rId3" imgW="255600" imgH="176760" progId="Equation.Ribbit">
                  <p:embed/>
                </p:oleObj>
              </mc:Choice>
              <mc:Fallback>
                <p:oleObj name="Formula" r:id="rId3" imgW="255600" imgH="17676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596" y="2966310"/>
                        <a:ext cx="50482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08961"/>
              </p:ext>
            </p:extLst>
          </p:nvPr>
        </p:nvGraphicFramePr>
        <p:xfrm>
          <a:off x="3055850" y="2012529"/>
          <a:ext cx="24018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0" name="Formula" r:id="rId5" imgW="1210320" imgH="205920" progId="Equation.Ribbit">
                  <p:embed/>
                </p:oleObj>
              </mc:Choice>
              <mc:Fallback>
                <p:oleObj name="Formula" r:id="rId5" imgW="1210320" imgH="2059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850" y="2012529"/>
                        <a:ext cx="240188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194120"/>
              </p:ext>
            </p:extLst>
          </p:nvPr>
        </p:nvGraphicFramePr>
        <p:xfrm>
          <a:off x="3009142" y="4509884"/>
          <a:ext cx="15049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1" name="Formula" r:id="rId7" imgW="762120" imgH="176760" progId="Equation.Ribbit">
                  <p:embed/>
                </p:oleObj>
              </mc:Choice>
              <mc:Fallback>
                <p:oleObj name="Formula" r:id="rId7" imgW="762120" imgH="17676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142" y="4509884"/>
                        <a:ext cx="15049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65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基本概念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1158536"/>
            <a:ext cx="2413482" cy="49307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回归的目的是预测数值型的目标值。最直接的办法是依据输入写出一个目标值的计算公式。例如某数据集分布如右图：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1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57" y="1286465"/>
            <a:ext cx="5997991" cy="459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780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对数几率回归（逻辑回归）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541665" y="35344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 dirty="0">
                <a:ln>
                  <a:noFill/>
                </a:ln>
                <a:solidFill>
                  <a:srgbClr val="013990"/>
                </a:solidFill>
                <a:effectLst/>
                <a:uLnTx/>
                <a:uFillTx/>
                <a:latin typeface="+mn-ea"/>
                <a:cs typeface="Verdana" pitchFamily="34" charset="0"/>
              </a:rPr>
              <a:t> 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13990"/>
              </a:solidFill>
              <a:effectLst/>
              <a:uLnTx/>
              <a:uFillTx/>
              <a:latin typeface="+mn-ea"/>
              <a:cs typeface="Verdana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27004"/>
            <a:ext cx="5440461" cy="481079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分类</a:t>
            </a:r>
          </a:p>
        </p:txBody>
      </p:sp>
      <p:pic>
        <p:nvPicPr>
          <p:cNvPr id="9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29" y="1292772"/>
            <a:ext cx="5108858" cy="42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888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对数几率回归（逻辑回归）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541665" y="35344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 dirty="0">
                <a:ln>
                  <a:noFill/>
                </a:ln>
                <a:solidFill>
                  <a:srgbClr val="013990"/>
                </a:solidFill>
                <a:effectLst/>
                <a:uLnTx/>
                <a:uFillTx/>
                <a:latin typeface="+mn-ea"/>
                <a:cs typeface="Verdana" pitchFamily="34" charset="0"/>
              </a:rPr>
              <a:t> 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13990"/>
              </a:solidFill>
              <a:effectLst/>
              <a:uLnTx/>
              <a:uFillTx/>
              <a:latin typeface="+mn-ea"/>
              <a:cs typeface="Verdana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27004"/>
            <a:ext cx="5440461" cy="481079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分类</a:t>
            </a: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33" y="2062129"/>
            <a:ext cx="4196121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404" y="2044315"/>
            <a:ext cx="4088179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438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对数几率回归（逻辑回归）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预测值与输出标记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Verdana" pitchFamily="34" charset="0"/>
              </a:rPr>
              <a:t>寻找函数将分类标记与线性回归模型输出联系起来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最理想的函数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单位阶跃函数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预测值大于零就判为正例，小于零就判为反例，预测值为临界值零则可任意判别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541665" y="35344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 dirty="0">
                <a:ln>
                  <a:noFill/>
                </a:ln>
                <a:solidFill>
                  <a:srgbClr val="013990"/>
                </a:solidFill>
                <a:effectLst/>
                <a:uLnTx/>
                <a:uFillTx/>
                <a:latin typeface="+mn-ea"/>
                <a:cs typeface="Verdana" pitchFamily="34" charset="0"/>
              </a:rPr>
              <a:t> 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13990"/>
              </a:solidFill>
              <a:effectLst/>
              <a:uLnTx/>
              <a:uFillTx/>
              <a:latin typeface="+mn-ea"/>
              <a:cs typeface="Verdana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07734" y="1747692"/>
          <a:ext cx="16700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1" name="Formula" r:id="rId3" imgW="842010" imgH="175260" progId="Equation.Ribbit">
                  <p:embed/>
                </p:oleObj>
              </mc:Choice>
              <mc:Fallback>
                <p:oleObj name="Formula" r:id="rId3" imgW="842010" imgH="1752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7734" y="1747692"/>
                        <a:ext cx="16700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904266" y="3798305"/>
          <a:ext cx="2343150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2" name="Formula" r:id="rId5" imgW="1186180" imgH="758190" progId="Equation.Ribbit">
                  <p:embed/>
                </p:oleObj>
              </mc:Choice>
              <mc:Fallback>
                <p:oleObj name="Formula" r:id="rId5" imgW="1186180" imgH="75819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4266" y="3798305"/>
                        <a:ext cx="2343150" cy="149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600342" y="1747328"/>
          <a:ext cx="12414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3" name="Formula" r:id="rId7" imgW="628650" imgH="177800" progId="Equation.Ribbit">
                  <p:embed/>
                </p:oleObj>
              </mc:Choice>
              <mc:Fallback>
                <p:oleObj name="Formula" r:id="rId7" imgW="628650" imgH="1778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342" y="1747328"/>
                        <a:ext cx="124142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8024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二分类任务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单位阶跃函数缺点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不连续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替代函数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对数几率函数（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logistic function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单调可微、任意阶可导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09" y="3334342"/>
            <a:ext cx="4947950" cy="267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39780" y="2835479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单位阶跃函数与对数几率函数的比较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50523"/>
              </p:ext>
            </p:extLst>
          </p:nvPr>
        </p:nvGraphicFramePr>
        <p:xfrm>
          <a:off x="1099963" y="4177762"/>
          <a:ext cx="15319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6" name="Formula" r:id="rId4" imgW="772200" imgH="344520" progId="Equation.Ribbit">
                  <p:embed/>
                </p:oleObj>
              </mc:Choice>
              <mc:Fallback>
                <p:oleObj name="Formula" r:id="rId4" imgW="772200" imgH="3445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963" y="4177762"/>
                        <a:ext cx="153193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444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73816"/>
          </a:xfrm>
        </p:spPr>
        <p:txBody>
          <a:bodyPr>
            <a:normAutofit/>
          </a:bodyPr>
          <a:lstStyle/>
          <a:p>
            <a:pPr marL="342900" indent="-342900"/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运用对数几率函数</a:t>
            </a:r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对数几率（</a:t>
            </a:r>
            <a:r>
              <a:rPr lang="en-US" altLang="zh-CN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log odds</a:t>
            </a:r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样本作为正例的相对可能性的对数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对数几率回归优点</a:t>
            </a:r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无需事先假设数据分布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可得到“类别”的近似概率预测</a:t>
            </a:r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可直接应用现有数值优化算法求取最优解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577507"/>
              </p:ext>
            </p:extLst>
          </p:nvPr>
        </p:nvGraphicFramePr>
        <p:xfrm>
          <a:off x="2056309" y="1627509"/>
          <a:ext cx="15319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8" name="Formula" r:id="rId3" imgW="772200" imgH="344520" progId="Equation.Ribbit">
                  <p:embed/>
                </p:oleObj>
              </mc:Choice>
              <mc:Fallback>
                <p:oleObj name="Formula" r:id="rId3" imgW="772200" imgH="3445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6309" y="1627509"/>
                        <a:ext cx="153193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034705"/>
              </p:ext>
            </p:extLst>
          </p:nvPr>
        </p:nvGraphicFramePr>
        <p:xfrm>
          <a:off x="4584948" y="1625703"/>
          <a:ext cx="23018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9" name="Formula" r:id="rId5" imgW="1158480" imgH="344520" progId="Equation.Ribbit">
                  <p:embed/>
                </p:oleObj>
              </mc:Choice>
              <mc:Fallback>
                <p:oleObj name="Formula" r:id="rId5" imgW="1158480" imgH="34452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948" y="1625703"/>
                        <a:ext cx="23018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657759"/>
              </p:ext>
            </p:extLst>
          </p:nvPr>
        </p:nvGraphicFramePr>
        <p:xfrm>
          <a:off x="3664620" y="3219770"/>
          <a:ext cx="968375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80" name="Formula" r:id="rId7" imgW="486720" imgH="325440" progId="Equation.Ribbit">
                  <p:embed/>
                </p:oleObj>
              </mc:Choice>
              <mc:Fallback>
                <p:oleObj name="Formula" r:id="rId7" imgW="486720" imgH="32544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4620" y="3219770"/>
                        <a:ext cx="968375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762872" y="1786465"/>
            <a:ext cx="140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变为</a:t>
            </a:r>
          </a:p>
        </p:txBody>
      </p:sp>
    </p:spTree>
    <p:extLst>
      <p:ext uri="{BB962C8B-B14F-4D97-AF65-F5344CB8AC3E}">
        <p14:creationId xmlns:p14="http://schemas.microsoft.com/office/powerpoint/2010/main" val="2991430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极大似然法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视为类后验概率，对数几率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显然有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471166"/>
              </p:ext>
            </p:extLst>
          </p:nvPr>
        </p:nvGraphicFramePr>
        <p:xfrm>
          <a:off x="2561483" y="3778934"/>
          <a:ext cx="34417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2" name="Formula" r:id="rId3" imgW="1732320" imgH="386280" progId="Equation.Ribbit">
                  <p:embed/>
                </p:oleObj>
              </mc:Choice>
              <mc:Fallback>
                <p:oleObj name="Formula" r:id="rId3" imgW="1732320" imgH="38628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483" y="3778934"/>
                        <a:ext cx="34417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008686"/>
              </p:ext>
            </p:extLst>
          </p:nvPr>
        </p:nvGraphicFramePr>
        <p:xfrm>
          <a:off x="2586649" y="4830062"/>
          <a:ext cx="34417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3" name="Formula" r:id="rId5" imgW="1732320" imgH="344520" progId="Equation.Ribbit">
                  <p:embed/>
                </p:oleObj>
              </mc:Choice>
              <mc:Fallback>
                <p:oleObj name="Formula" r:id="rId5" imgW="1732320" imgH="34452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649" y="4830062"/>
                        <a:ext cx="344170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697392"/>
              </p:ext>
            </p:extLst>
          </p:nvPr>
        </p:nvGraphicFramePr>
        <p:xfrm>
          <a:off x="2485981" y="2070756"/>
          <a:ext cx="34417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4" name="Formula" r:id="rId7" imgW="1732320" imgH="382320" progId="Equation.Ribbit">
                  <p:embed/>
                </p:oleObj>
              </mc:Choice>
              <mc:Fallback>
                <p:oleObj name="Formula" r:id="rId7" imgW="1732320" imgH="382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981" y="2070756"/>
                        <a:ext cx="34417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5028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极大似然法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极大似然法（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maximum likelihood）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给定数据集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5800" lvl="1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最大化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样本属于其真实标记的概率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最大化对数似然函数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783000" lvl="2" indent="0">
              <a:buNone/>
            </a:pPr>
            <a:endParaRPr lang="en-US" altLang="zh-CN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49654"/>
              </p:ext>
            </p:extLst>
          </p:nvPr>
        </p:nvGraphicFramePr>
        <p:xfrm>
          <a:off x="2158140" y="4366572"/>
          <a:ext cx="41211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8" name="Formula" r:id="rId3" imgW="2060280" imgH="438480" progId="Equation.Ribbit">
                  <p:embed/>
                </p:oleObj>
              </mc:Choice>
              <mc:Fallback>
                <p:oleObj name="Formula" r:id="rId3" imgW="2060280" imgH="4384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140" y="4366572"/>
                        <a:ext cx="41211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990174"/>
              </p:ext>
            </p:extLst>
          </p:nvPr>
        </p:nvGraphicFramePr>
        <p:xfrm>
          <a:off x="3299713" y="2300434"/>
          <a:ext cx="15716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" name="Formula" r:id="rId5" imgW="786240" imgH="182880" progId="Equation.Ribbit">
                  <p:embed/>
                </p:oleObj>
              </mc:Choice>
              <mc:Fallback>
                <p:oleObj name="Formula" r:id="rId5" imgW="786240" imgH="182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9713" y="2300434"/>
                        <a:ext cx="157162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578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9" y="132430"/>
            <a:ext cx="8767046" cy="60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3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364"/>
            <a:ext cx="9144000" cy="46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44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289"/>
            <a:ext cx="9144000" cy="53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7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基本概念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1158536"/>
            <a:ext cx="2413482" cy="49307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线性回归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98" y="1158536"/>
            <a:ext cx="6007059" cy="476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0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6" y="63062"/>
            <a:ext cx="7053234" cy="661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4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165"/>
            <a:ext cx="9144000" cy="52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9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极大似然法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转化为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最小化负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对数似然函数求解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令            ，            ，则           可简写为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5800" lvl="1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再令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5800" lvl="1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5800" lvl="1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5800" lvl="1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则似然项可重写为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5800" lvl="1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5800" lvl="1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故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等价形式为要最小化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07287"/>
              </p:ext>
            </p:extLst>
          </p:nvPr>
        </p:nvGraphicFramePr>
        <p:xfrm>
          <a:off x="1753444" y="4988697"/>
          <a:ext cx="515302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" name="Formula" r:id="rId3" imgW="2575800" imgH="438480" progId="Equation.Ribbit">
                  <p:embed/>
                </p:oleObj>
              </mc:Choice>
              <mc:Fallback>
                <p:oleObj name="Formula" r:id="rId3" imgW="2575800" imgH="4384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444" y="4988697"/>
                        <a:ext cx="5153025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506898"/>
              </p:ext>
            </p:extLst>
          </p:nvPr>
        </p:nvGraphicFramePr>
        <p:xfrm>
          <a:off x="1336719" y="1547215"/>
          <a:ext cx="1355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Formula" r:id="rId5" imgW="678240" imgH="176760" progId="Equation.Ribbit">
                  <p:embed/>
                </p:oleObj>
              </mc:Choice>
              <mc:Fallback>
                <p:oleObj name="Formula" r:id="rId5" imgW="678240" imgH="17676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719" y="1547215"/>
                        <a:ext cx="13557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030926"/>
              </p:ext>
            </p:extLst>
          </p:nvPr>
        </p:nvGraphicFramePr>
        <p:xfrm>
          <a:off x="3186506" y="1547143"/>
          <a:ext cx="1301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7" name="Formula" r:id="rId7" imgW="650520" imgH="176760" progId="Equation.Ribbit">
                  <p:embed/>
                </p:oleObj>
              </mc:Choice>
              <mc:Fallback>
                <p:oleObj name="Formula" r:id="rId7" imgW="650520" imgH="17676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506" y="1547143"/>
                        <a:ext cx="1301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638109"/>
              </p:ext>
            </p:extLst>
          </p:nvPr>
        </p:nvGraphicFramePr>
        <p:xfrm>
          <a:off x="5319670" y="1547142"/>
          <a:ext cx="11318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8" name="Formula" r:id="rId9" imgW="569160" imgH="174240" progId="Equation.Ribbit">
                  <p:embed/>
                </p:oleObj>
              </mc:Choice>
              <mc:Fallback>
                <p:oleObj name="Formula" r:id="rId9" imgW="569160" imgH="174240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670" y="1547142"/>
                        <a:ext cx="11318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788179"/>
              </p:ext>
            </p:extLst>
          </p:nvPr>
        </p:nvGraphicFramePr>
        <p:xfrm>
          <a:off x="7751764" y="1526504"/>
          <a:ext cx="5873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9" name="Formula" r:id="rId11" imgW="293400" imgH="174240" progId="Equation.Ribbit">
                  <p:embed/>
                </p:oleObj>
              </mc:Choice>
              <mc:Fallback>
                <p:oleObj name="Formula" r:id="rId11" imgW="293400" imgH="174240" progId="Equation.Ribbit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1764" y="1526504"/>
                        <a:ext cx="5873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637082"/>
              </p:ext>
            </p:extLst>
          </p:nvPr>
        </p:nvGraphicFramePr>
        <p:xfrm>
          <a:off x="2530927" y="2592956"/>
          <a:ext cx="35496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0" name="Formula" r:id="rId13" imgW="1774440" imgH="177840" progId="Equation.Ribbit">
                  <p:embed/>
                </p:oleObj>
              </mc:Choice>
              <mc:Fallback>
                <p:oleObj name="Formula" r:id="rId13" imgW="1774440" imgH="177840" progId="Equation.Ribbit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927" y="2592956"/>
                        <a:ext cx="35496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392853"/>
              </p:ext>
            </p:extLst>
          </p:nvPr>
        </p:nvGraphicFramePr>
        <p:xfrm>
          <a:off x="1639392" y="3110771"/>
          <a:ext cx="56515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1" name="Formula" r:id="rId15" imgW="2826000" imgH="177840" progId="Equation.Ribbit">
                  <p:embed/>
                </p:oleObj>
              </mc:Choice>
              <mc:Fallback>
                <p:oleObj name="Formula" r:id="rId15" imgW="2826000" imgH="177840" progId="Equation.Ribbit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392" y="3110771"/>
                        <a:ext cx="565150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354836"/>
              </p:ext>
            </p:extLst>
          </p:nvPr>
        </p:nvGraphicFramePr>
        <p:xfrm>
          <a:off x="1308494" y="4050412"/>
          <a:ext cx="63595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2" name="Formula" r:id="rId17" imgW="3179160" imgH="177840" progId="Equation.Ribbit">
                  <p:embed/>
                </p:oleObj>
              </mc:Choice>
              <mc:Fallback>
                <p:oleObj name="Formula" r:id="rId17" imgW="3179160" imgH="17784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494" y="4050412"/>
                        <a:ext cx="6359525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7590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251386" y="1296273"/>
            <a:ext cx="8616950" cy="305761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求解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牛顿法第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t+1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轮迭代解的更新公式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其中关于    的一阶、二阶导数分别为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386" y="5820066"/>
            <a:ext cx="912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高阶可导连续凸函数，梯度下降法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牛顿法 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[Boyd and </a:t>
            </a:r>
            <a:r>
              <a:rPr lang="en-US" altLang="zh-CN" sz="16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Vandenberghe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2004]</a:t>
            </a:r>
            <a:endParaRPr lang="zh-CN" altLang="en-US" sz="1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595521"/>
              </p:ext>
            </p:extLst>
          </p:nvPr>
        </p:nvGraphicFramePr>
        <p:xfrm>
          <a:off x="3001365" y="1589350"/>
          <a:ext cx="23558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3" name="Formula" r:id="rId3" imgW="1178640" imgH="278280" progId="Equation.Ribbit">
                  <p:embed/>
                </p:oleObj>
              </mc:Choice>
              <mc:Fallback>
                <p:oleObj name="Formula" r:id="rId3" imgW="1178640" imgH="2782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365" y="1589350"/>
                        <a:ext cx="235585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623192"/>
              </p:ext>
            </p:extLst>
          </p:nvPr>
        </p:nvGraphicFramePr>
        <p:xfrm>
          <a:off x="2059177" y="2588266"/>
          <a:ext cx="42767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4" name="Formula" r:id="rId5" imgW="2138760" imgH="416880" progId="Equation.Ribbit">
                  <p:embed/>
                </p:oleObj>
              </mc:Choice>
              <mc:Fallback>
                <p:oleObj name="Formula" r:id="rId5" imgW="2138760" imgH="41688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9177" y="2588266"/>
                        <a:ext cx="42767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981901"/>
              </p:ext>
            </p:extLst>
          </p:nvPr>
        </p:nvGraphicFramePr>
        <p:xfrm>
          <a:off x="1964742" y="3939657"/>
          <a:ext cx="43465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5" name="Formula" r:id="rId7" imgW="2173320" imgH="438480" progId="Equation.Ribbit">
                  <p:embed/>
                </p:oleObj>
              </mc:Choice>
              <mc:Fallback>
                <p:oleObj name="Formula" r:id="rId7" imgW="2173320" imgH="43848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742" y="3939657"/>
                        <a:ext cx="43465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795023"/>
              </p:ext>
            </p:extLst>
          </p:nvPr>
        </p:nvGraphicFramePr>
        <p:xfrm>
          <a:off x="1519223" y="4907719"/>
          <a:ext cx="567372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6" name="Formula" r:id="rId9" imgW="2836080" imgH="438480" progId="Equation.Ribbit">
                  <p:embed/>
                </p:oleObj>
              </mc:Choice>
              <mc:Fallback>
                <p:oleObj name="Formula" r:id="rId9" imgW="2836080" imgH="43848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23" y="4907719"/>
                        <a:ext cx="567372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496654"/>
              </p:ext>
            </p:extLst>
          </p:nvPr>
        </p:nvGraphicFramePr>
        <p:xfrm>
          <a:off x="1562377" y="3488204"/>
          <a:ext cx="18732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7" name="Formula" r:id="rId11" imgW="94320" imgH="157680" progId="Equation.Ribbit">
                  <p:embed/>
                </p:oleObj>
              </mc:Choice>
              <mc:Fallback>
                <p:oleObj name="Formula" r:id="rId11" imgW="94320" imgH="15768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377" y="3488204"/>
                        <a:ext cx="187325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2113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276" y="93969"/>
            <a:ext cx="7886700" cy="9024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Sklearn</a:t>
            </a: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逻辑回归</a:t>
            </a:r>
            <a:endParaRPr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70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33" y="1326997"/>
            <a:ext cx="8627898" cy="180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6407"/>
            <a:ext cx="9054980" cy="131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24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5991" y="128404"/>
            <a:ext cx="7886700" cy="5703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鸢尾花数据集</a:t>
            </a:r>
            <a:endParaRPr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xfrm>
            <a:off x="0" y="1593499"/>
            <a:ext cx="3912861" cy="4041317"/>
          </a:xfrm>
        </p:spPr>
        <p:txBody>
          <a:bodyPr vert="horz" lIns="91440" tIns="4680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鸢尾花数据集是数据挖掘常用一个数据集；鸢尾花数据集采集的是鸢尾花的测量数据以及其所属的类别。测量数据包括：萼片长度、萼片宽度、花瓣长度、花瓣宽度。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类别共分为三类：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Iris 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Setosa,Iris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Versicolour,Iris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Virginica</a:t>
            </a:r>
            <a:r>
              <a:rPr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。该数据集可用于多分类问题。</a:t>
            </a:r>
          </a:p>
          <a:p>
            <a:pPr>
              <a:lnSpc>
                <a:spcPct val="150000"/>
              </a:lnSpc>
            </a:pPr>
            <a:endParaRPr altLang="en-US" sz="2000" dirty="0"/>
          </a:p>
          <a:p>
            <a:pPr>
              <a:lnSpc>
                <a:spcPct val="150000"/>
              </a:lnSpc>
            </a:pPr>
            <a:endParaRPr altLang="en-US" sz="2000" dirty="0"/>
          </a:p>
        </p:txBody>
      </p:sp>
      <p:pic>
        <p:nvPicPr>
          <p:cNvPr id="3072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72" y="1593499"/>
            <a:ext cx="5044966" cy="436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41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458384" y="1152714"/>
            <a:ext cx="8317706" cy="102631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altLang="en-US" sz="1650" b="1" dirty="0">
                <a:latin typeface="黑体" panose="02010609060101010101" pitchFamily="49" charset="-122"/>
                <a:ea typeface="黑体" panose="02010609060101010101" pitchFamily="49" charset="-122"/>
              </a:rPr>
              <a:t>加载数据集</a:t>
            </a:r>
            <a:endParaRPr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174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73" y="1924427"/>
            <a:ext cx="6606359" cy="326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05991" y="128404"/>
            <a:ext cx="7886700" cy="5703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鸢尾花数据集</a:t>
            </a:r>
            <a:endParaRPr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79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1107282"/>
            <a:ext cx="9079706" cy="437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95276" y="93969"/>
            <a:ext cx="7886700" cy="9024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Sklearn</a:t>
            </a: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逻辑回归</a:t>
            </a:r>
            <a:endParaRPr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39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2" y="1484710"/>
            <a:ext cx="8593931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95276" y="93969"/>
            <a:ext cx="7886700" cy="9024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Sklearn</a:t>
            </a:r>
            <a:r>
              <a:rPr alt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逻辑回归</a:t>
            </a:r>
            <a:endParaRPr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2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二分类任务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452794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Linear Discriminant Analysis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[Fisher, 1936]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2744" y="4567982"/>
            <a:ext cx="2526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也可被视为一种</a:t>
            </a:r>
            <a:r>
              <a:rPr lang="zh-CN" altLang="en-US" sz="2000" b="1" u="sng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监督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降维技术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PCA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2000" b="1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无监督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降维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17" y="1862845"/>
            <a:ext cx="5629971" cy="42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19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基本概念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1158536"/>
            <a:ext cx="1978353" cy="49307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局部加权线性回归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/>
              <a:t>     k</a:t>
            </a:r>
            <a:r>
              <a:rPr lang="zh-CN" altLang="en-US" sz="1600" b="1" dirty="0"/>
              <a:t>为衰减因子</a:t>
            </a:r>
            <a:endParaRPr lang="en-US" altLang="zh-CN" sz="1600" b="1" dirty="0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03" y="902043"/>
            <a:ext cx="6684885" cy="558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二分类任务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66196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的思想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欲使同类样例的投影点尽可能接近，可以让同类样例投影点的协方差尽可能小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欲使异类样例的投影点尽可能远离，可以让类中心之间的距离尽可能大</a:t>
            </a: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一些变量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类示例的集合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类示例的均值向量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类示例的协方差矩阵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两类样本的中心在直线上的投影：       和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两类样本的协方差：         和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710984"/>
              </p:ext>
            </p:extLst>
          </p:nvPr>
        </p:nvGraphicFramePr>
        <p:xfrm>
          <a:off x="3018332" y="3774696"/>
          <a:ext cx="3333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1" name="Formula" r:id="rId3" imgW="166680" imgH="156240" progId="Equation.Ribbit">
                  <p:embed/>
                </p:oleObj>
              </mc:Choice>
              <mc:Fallback>
                <p:oleObj name="Formula" r:id="rId3" imgW="166680" imgH="15624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8332" y="3774696"/>
                        <a:ext cx="3333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135221"/>
              </p:ext>
            </p:extLst>
          </p:nvPr>
        </p:nvGraphicFramePr>
        <p:xfrm>
          <a:off x="3538539" y="4099610"/>
          <a:ext cx="29845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2" name="Formula" r:id="rId5" imgW="148680" imgH="122040" progId="Equation.Ribbit">
                  <p:embed/>
                </p:oleObj>
              </mc:Choice>
              <mc:Fallback>
                <p:oleObj name="Formula" r:id="rId5" imgW="148680" imgH="1220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9" y="4099610"/>
                        <a:ext cx="29845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335927"/>
              </p:ext>
            </p:extLst>
          </p:nvPr>
        </p:nvGraphicFramePr>
        <p:xfrm>
          <a:off x="3792932" y="4444069"/>
          <a:ext cx="3206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3" name="Formula" r:id="rId7" imgW="160200" imgH="156240" progId="Equation.Ribbit">
                  <p:embed/>
                </p:oleObj>
              </mc:Choice>
              <mc:Fallback>
                <p:oleObj name="Formula" r:id="rId7" imgW="160200" imgH="15624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932" y="4444069"/>
                        <a:ext cx="3206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63311"/>
              </p:ext>
            </p:extLst>
          </p:nvPr>
        </p:nvGraphicFramePr>
        <p:xfrm>
          <a:off x="4833124" y="4739125"/>
          <a:ext cx="7620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4" name="Formula" r:id="rId9" imgW="381240" imgH="176760" progId="Equation.Ribbit">
                  <p:embed/>
                </p:oleObj>
              </mc:Choice>
              <mc:Fallback>
                <p:oleObj name="Formula" r:id="rId9" imgW="381240" imgH="17676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3124" y="4739125"/>
                        <a:ext cx="7620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767810"/>
              </p:ext>
            </p:extLst>
          </p:nvPr>
        </p:nvGraphicFramePr>
        <p:xfrm>
          <a:off x="6152161" y="4747541"/>
          <a:ext cx="75565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5" name="Formula" r:id="rId11" imgW="377280" imgH="176760" progId="Equation.Ribbit">
                  <p:embed/>
                </p:oleObj>
              </mc:Choice>
              <mc:Fallback>
                <p:oleObj name="Formula" r:id="rId11" imgW="377280" imgH="17676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2161" y="4747541"/>
                        <a:ext cx="75565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34310"/>
              </p:ext>
            </p:extLst>
          </p:nvPr>
        </p:nvGraphicFramePr>
        <p:xfrm>
          <a:off x="3308352" y="5092029"/>
          <a:ext cx="10572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6" name="Formula" r:id="rId13" imgW="528480" imgH="176760" progId="Equation.Ribbit">
                  <p:embed/>
                </p:oleObj>
              </mc:Choice>
              <mc:Fallback>
                <p:oleObj name="Formula" r:id="rId13" imgW="528480" imgH="17676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2" y="5092029"/>
                        <a:ext cx="10572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876180"/>
              </p:ext>
            </p:extLst>
          </p:nvPr>
        </p:nvGraphicFramePr>
        <p:xfrm>
          <a:off x="4919169" y="5083612"/>
          <a:ext cx="10572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7" name="Formula" r:id="rId15" imgW="528480" imgH="175320" progId="Equation.Ribbit">
                  <p:embed/>
                </p:oleObj>
              </mc:Choice>
              <mc:Fallback>
                <p:oleObj name="Formula" r:id="rId15" imgW="528480" imgH="17532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9169" y="5083612"/>
                        <a:ext cx="10572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154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二分类任务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6619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最大化目标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类内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散度矩阵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类间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散度矩阵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385600"/>
              </p:ext>
            </p:extLst>
          </p:nvPr>
        </p:nvGraphicFramePr>
        <p:xfrm>
          <a:off x="2184696" y="1629529"/>
          <a:ext cx="4181475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4" name="Formula" r:id="rId3" imgW="2090520" imgH="861120" progId="Equation.Ribbit">
                  <p:embed/>
                </p:oleObj>
              </mc:Choice>
              <mc:Fallback>
                <p:oleObj name="Formula" r:id="rId3" imgW="2090520" imgH="8611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696" y="1629529"/>
                        <a:ext cx="4181475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542695"/>
              </p:ext>
            </p:extLst>
          </p:nvPr>
        </p:nvGraphicFramePr>
        <p:xfrm>
          <a:off x="771362" y="3854878"/>
          <a:ext cx="73247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5" name="Formula" r:id="rId5" imgW="3663000" imgH="600840" progId="Equation.Ribbit">
                  <p:embed/>
                </p:oleObj>
              </mc:Choice>
              <mc:Fallback>
                <p:oleObj name="Formula" r:id="rId5" imgW="3663000" imgH="6008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62" y="3854878"/>
                        <a:ext cx="73247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560859"/>
              </p:ext>
            </p:extLst>
          </p:nvPr>
        </p:nvGraphicFramePr>
        <p:xfrm>
          <a:off x="2644209" y="5537902"/>
          <a:ext cx="34480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6" name="Formula" r:id="rId7" imgW="1724760" imgH="205920" progId="Equation.Ribbit">
                  <p:embed/>
                </p:oleObj>
              </mc:Choice>
              <mc:Fallback>
                <p:oleObj name="Formula" r:id="rId7" imgW="172476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209" y="5537902"/>
                        <a:ext cx="344805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5848701" y="1653426"/>
            <a:ext cx="3295299" cy="630160"/>
          </a:xfrm>
          <a:prstGeom prst="rect">
            <a:avLst/>
          </a:prstGeom>
        </p:spPr>
        <p:txBody>
          <a:bodyPr vert="horz" lIns="91440" tIns="46800" rIns="91440" bIns="45720" rtlCol="0">
            <a:normAutofit fontScale="77500" lnSpcReduction="2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分子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类中心之间的距离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分母：同类样例投影点的协方差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120640" y="1759432"/>
            <a:ext cx="800888" cy="13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5316132" y="2062130"/>
            <a:ext cx="624315" cy="29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11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09" y="135077"/>
            <a:ext cx="7854087" cy="777874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二分类任务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477523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最大化目标重写，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得到广义瑞利商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generalized Rayleigh quotient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chemeClr val="tx2"/>
              </a:buClr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令            ，最大化广义瑞利商等价形式为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运用拉格朗日乘子法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（带约束优化问题求解）</a:t>
            </a: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226270"/>
              </p:ext>
            </p:extLst>
          </p:nvPr>
        </p:nvGraphicFramePr>
        <p:xfrm>
          <a:off x="3101466" y="3548209"/>
          <a:ext cx="219075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4" name="Formula" r:id="rId3" imgW="1094760" imgH="505800" progId="Equation.Ribbit">
                  <p:embed/>
                </p:oleObj>
              </mc:Choice>
              <mc:Fallback>
                <p:oleObj name="Formula" r:id="rId3" imgW="1094760" imgH="5058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466" y="3548209"/>
                        <a:ext cx="219075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050270"/>
              </p:ext>
            </p:extLst>
          </p:nvPr>
        </p:nvGraphicFramePr>
        <p:xfrm>
          <a:off x="3266362" y="1974573"/>
          <a:ext cx="16795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5" name="Formula" r:id="rId5" imgW="839520" imgH="379800" progId="Equation.Ribbit">
                  <p:embed/>
                </p:oleObj>
              </mc:Choice>
              <mc:Fallback>
                <p:oleObj name="Formula" r:id="rId5" imgW="839520" imgH="3798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362" y="1974573"/>
                        <a:ext cx="167957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383471"/>
              </p:ext>
            </p:extLst>
          </p:nvPr>
        </p:nvGraphicFramePr>
        <p:xfrm>
          <a:off x="1015767" y="2996268"/>
          <a:ext cx="1597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6" name="Formula" r:id="rId7" imgW="797760" imgH="182880" progId="Equation.Ribbit">
                  <p:embed/>
                </p:oleObj>
              </mc:Choice>
              <mc:Fallback>
                <p:oleObj name="Formula" r:id="rId7" imgW="797760" imgH="18288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767" y="2996268"/>
                        <a:ext cx="1597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24757"/>
              </p:ext>
            </p:extLst>
          </p:nvPr>
        </p:nvGraphicFramePr>
        <p:xfrm>
          <a:off x="3295024" y="5383198"/>
          <a:ext cx="17430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7" name="Formula" r:id="rId9" imgW="871560" imgH="158760" progId="Equation.Ribbit">
                  <p:embed/>
                </p:oleObj>
              </mc:Choice>
              <mc:Fallback>
                <p:oleObj name="Formula" r:id="rId9" imgW="871560" imgH="1587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024" y="5383198"/>
                        <a:ext cx="174307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>
          <a:xfrm>
            <a:off x="5615368" y="1962429"/>
            <a:ext cx="3295299" cy="630160"/>
          </a:xfrm>
          <a:prstGeom prst="rect">
            <a:avLst/>
          </a:prstGeom>
        </p:spPr>
        <p:txBody>
          <a:bodyPr vert="horz" lIns="91440" tIns="46800" rIns="91440" bIns="45720" rtlCol="0">
            <a:normAutofit fontScale="85000" lnSpcReduction="2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分子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类间散度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分母：类内散度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969291" y="2037630"/>
            <a:ext cx="699989" cy="56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502632" y="2554753"/>
            <a:ext cx="1236016" cy="1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95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二分类任务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477523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同向向量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结果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求解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Clr>
                <a:schemeClr val="tx2"/>
              </a:buClr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奇异值分解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chemeClr val="tx2"/>
              </a:buClr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的贝叶斯决策论解释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Clr>
                <a:schemeClr val="tx2"/>
              </a:buClr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两类数据同先验、满足高斯分布且协方差相等时，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达到最优分类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5800" lvl="1" indent="0">
              <a:buClr>
                <a:schemeClr val="tx2"/>
              </a:buClr>
              <a:buNone/>
            </a:pPr>
            <a:endParaRPr lang="en-US" altLang="zh-CN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2842778" y="2142387"/>
            <a:ext cx="7427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133149" y="2139357"/>
            <a:ext cx="13090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214175" y="2139357"/>
            <a:ext cx="185698" cy="2883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4236440" y="2142387"/>
            <a:ext cx="551222" cy="28529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142896" y="2361271"/>
            <a:ext cx="131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同向向量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171085"/>
              </p:ext>
            </p:extLst>
          </p:nvPr>
        </p:nvGraphicFramePr>
        <p:xfrm>
          <a:off x="2372191" y="4208638"/>
          <a:ext cx="16954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6" name="Formula" r:id="rId3" imgW="847440" imgH="175320" progId="Equation.Ribbit">
                  <p:embed/>
                </p:oleObj>
              </mc:Choice>
              <mc:Fallback>
                <p:oleObj name="Formula" r:id="rId3" imgW="847440" imgH="17532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2191" y="4208638"/>
                        <a:ext cx="169545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783379"/>
              </p:ext>
            </p:extLst>
          </p:nvPr>
        </p:nvGraphicFramePr>
        <p:xfrm>
          <a:off x="2891114" y="3044243"/>
          <a:ext cx="2451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7" name="Formula" r:id="rId5" imgW="1225800" imgH="188280" progId="Equation.Ribbit">
                  <p:embed/>
                </p:oleObj>
              </mc:Choice>
              <mc:Fallback>
                <p:oleObj name="Formula" r:id="rId5" imgW="1225800" imgH="18828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1114" y="3044243"/>
                        <a:ext cx="2451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568866"/>
              </p:ext>
            </p:extLst>
          </p:nvPr>
        </p:nvGraphicFramePr>
        <p:xfrm>
          <a:off x="2941449" y="1782314"/>
          <a:ext cx="24320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8" name="Formula" r:id="rId7" imgW="1215720" imgH="176760" progId="Equation.Ribbit">
                  <p:embed/>
                </p:oleObj>
              </mc:Choice>
              <mc:Fallback>
                <p:oleObj name="Formula" r:id="rId7" imgW="1215720" imgH="1767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449" y="1782314"/>
                        <a:ext cx="24320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6980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多分类任务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全局散度矩阵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类内散度矩阵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其中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求解得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888806"/>
              </p:ext>
            </p:extLst>
          </p:nvPr>
        </p:nvGraphicFramePr>
        <p:xfrm>
          <a:off x="2203217" y="1569630"/>
          <a:ext cx="358775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2" name="Formula" r:id="rId3" imgW="1793520" imgH="677160" progId="Equation.Ribbit">
                  <p:embed/>
                </p:oleObj>
              </mc:Choice>
              <mc:Fallback>
                <p:oleObj name="Formula" r:id="rId3" imgW="1793520" imgH="67716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217" y="1569630"/>
                        <a:ext cx="3587750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044166"/>
              </p:ext>
            </p:extLst>
          </p:nvPr>
        </p:nvGraphicFramePr>
        <p:xfrm>
          <a:off x="2964023" y="2929229"/>
          <a:ext cx="1663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3" name="Formula" r:id="rId5" imgW="831960" imgH="463680" progId="Equation.Ribbit">
                  <p:embed/>
                </p:oleObj>
              </mc:Choice>
              <mc:Fallback>
                <p:oleObj name="Formula" r:id="rId5" imgW="831960" imgH="4636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4023" y="2929229"/>
                        <a:ext cx="16637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745290"/>
              </p:ext>
            </p:extLst>
          </p:nvPr>
        </p:nvGraphicFramePr>
        <p:xfrm>
          <a:off x="2271028" y="3915489"/>
          <a:ext cx="383857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4" name="Formula" r:id="rId7" imgW="1919160" imgH="362160" progId="Equation.Ribbit">
                  <p:embed/>
                </p:oleObj>
              </mc:Choice>
              <mc:Fallback>
                <p:oleObj name="Formula" r:id="rId7" imgW="1919160" imgH="36216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028" y="3915489"/>
                        <a:ext cx="3838575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216217"/>
              </p:ext>
            </p:extLst>
          </p:nvPr>
        </p:nvGraphicFramePr>
        <p:xfrm>
          <a:off x="2281413" y="4841220"/>
          <a:ext cx="4029075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" name="Formula" r:id="rId9" imgW="2014560" imgH="702360" progId="Equation.Ribbit">
                  <p:embed/>
                </p:oleObj>
              </mc:Choice>
              <mc:Fallback>
                <p:oleObj name="Formula" r:id="rId9" imgW="2014560" imgH="7023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413" y="4841220"/>
                        <a:ext cx="4029075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5937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多分类任务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优化目标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其中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的闭式解则是         的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个最大广义特征值所对应的特征向量组成的矩阵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多分类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将样本投影到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维空间，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通常远小于数据原有的属性数，因此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也被视为一种监督降维技术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上下箭头 4"/>
          <p:cNvSpPr/>
          <p:nvPr/>
        </p:nvSpPr>
        <p:spPr>
          <a:xfrm>
            <a:off x="3731095" y="2818107"/>
            <a:ext cx="576392" cy="660744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096596"/>
              </p:ext>
            </p:extLst>
          </p:nvPr>
        </p:nvGraphicFramePr>
        <p:xfrm>
          <a:off x="2854254" y="1687630"/>
          <a:ext cx="24130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9" name="Formula" r:id="rId3" imgW="1206720" imgH="406440" progId="Equation.Ribbit">
                  <p:embed/>
                </p:oleObj>
              </mc:Choice>
              <mc:Fallback>
                <p:oleObj name="Formula" r:id="rId3" imgW="1206720" imgH="4064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254" y="1687630"/>
                        <a:ext cx="24130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534735"/>
              </p:ext>
            </p:extLst>
          </p:nvPr>
        </p:nvGraphicFramePr>
        <p:xfrm>
          <a:off x="867984" y="2462507"/>
          <a:ext cx="18605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0" name="Formula" r:id="rId5" imgW="929880" imgH="182880" progId="Equation.Ribbit">
                  <p:embed/>
                </p:oleObj>
              </mc:Choice>
              <mc:Fallback>
                <p:oleObj name="Formula" r:id="rId5" imgW="929880" imgH="18288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984" y="2462507"/>
                        <a:ext cx="18605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920878"/>
              </p:ext>
            </p:extLst>
          </p:nvPr>
        </p:nvGraphicFramePr>
        <p:xfrm>
          <a:off x="3156316" y="3598912"/>
          <a:ext cx="19431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1" name="Formula" r:id="rId7" imgW="971640" imgH="158760" progId="Equation.Ribbit">
                  <p:embed/>
                </p:oleObj>
              </mc:Choice>
              <mc:Fallback>
                <p:oleObj name="Formula" r:id="rId7" imgW="971640" imgH="1587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316" y="3598912"/>
                        <a:ext cx="19431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752172"/>
              </p:ext>
            </p:extLst>
          </p:nvPr>
        </p:nvGraphicFramePr>
        <p:xfrm>
          <a:off x="471420" y="4163517"/>
          <a:ext cx="3683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2" name="Formula" r:id="rId9" imgW="184320" imgH="157680" progId="Equation.Ribbit">
                  <p:embed/>
                </p:oleObj>
              </mc:Choice>
              <mc:Fallback>
                <p:oleObj name="Formula" r:id="rId9" imgW="184320" imgH="15768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20" y="4163517"/>
                        <a:ext cx="3683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909770"/>
              </p:ext>
            </p:extLst>
          </p:nvPr>
        </p:nvGraphicFramePr>
        <p:xfrm>
          <a:off x="2752370" y="4144219"/>
          <a:ext cx="7683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3" name="Formula" r:id="rId11" imgW="383760" imgH="188280" progId="Equation.Ribbit">
                  <p:embed/>
                </p:oleObj>
              </mc:Choice>
              <mc:Fallback>
                <p:oleObj name="Formula" r:id="rId11" imgW="383760" imgH="18828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370" y="4144219"/>
                        <a:ext cx="76835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97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9" y="2378642"/>
            <a:ext cx="8938003" cy="2414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59" y="1014348"/>
            <a:ext cx="9144000" cy="8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70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8274"/>
            <a:ext cx="7886700" cy="777874"/>
          </a:xfrm>
        </p:spPr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4957806"/>
          </a:xfrm>
        </p:spPr>
        <p:txBody>
          <a:bodyPr>
            <a:normAutofit/>
          </a:bodyPr>
          <a:lstStyle/>
          <a:p>
            <a:pPr marL="783000" lvl="2" indent="0"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实际中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主要用于降维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一般来说，如果数据是有类别标签的，那么优先选择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去尝试降维；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当然也可以使用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PCA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做很小幅度的降维去消去噪声，然后再使用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LDA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降维。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如果没有类别标签，那么肯定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PCA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是最先考虑的一个选择。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655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多分类学习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495780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多分类学习方法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二分类学习方法推广到多类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利用二分类学习器解决多分类问题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（常用）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对问题进行拆分，为拆出的每个二分类任务训练一个分类器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对于每个分类器的预测结果进行集成以获得最终的多分类结果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83000" lvl="2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拆分策略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一对一（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One vs. One, 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OvO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一对其余（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One vs. Rest, 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OvR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多对多（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Many vs. Many, 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MvM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512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多分类学习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一对一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4722914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拆分阶段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个类别两两配对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N(N-1)/2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个二类任务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各个二类任务学习分类器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N(N-1)/2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个二类分类器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测试阶段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新样本提交给所有分类器预测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N(N-1)/2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个分类结果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投票产生最终分类结果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被预测最多的类别为最终类别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597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267881"/>
              </p:ext>
            </p:extLst>
          </p:nvPr>
        </p:nvGraphicFramePr>
        <p:xfrm>
          <a:off x="327463" y="2904674"/>
          <a:ext cx="24574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Formula" r:id="rId3" imgW="1243440" imgH="176760" progId="Equation.Ribbit">
                  <p:embed/>
                </p:oleObj>
              </mc:Choice>
              <mc:Fallback>
                <p:oleObj name="Formula" r:id="rId3" imgW="1243440" imgH="17676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63" y="2904674"/>
                        <a:ext cx="24574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基本形式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线性模型一般形式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是由属性描述的示例，其中   是   在第</a:t>
            </a:r>
            <a:r>
              <a:rPr lang="en-US" altLang="zh-CN" sz="2000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个属性上的取值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向量形式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其中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84926"/>
              </p:ext>
            </p:extLst>
          </p:nvPr>
        </p:nvGraphicFramePr>
        <p:xfrm>
          <a:off x="1839068" y="2065877"/>
          <a:ext cx="48291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Formula" r:id="rId5" imgW="2441160" imgH="176760" progId="Equation.Ribbit">
                  <p:embed/>
                </p:oleObj>
              </mc:Choice>
              <mc:Fallback>
                <p:oleObj name="Formula" r:id="rId5" imgW="2441160" imgH="17676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068" y="2065877"/>
                        <a:ext cx="482917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622518"/>
              </p:ext>
            </p:extLst>
          </p:nvPr>
        </p:nvGraphicFramePr>
        <p:xfrm>
          <a:off x="3300864" y="4686358"/>
          <a:ext cx="21701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Formula" r:id="rId7" imgW="1096200" imgH="186840" progId="Equation.Ribbit">
                  <p:embed/>
                </p:oleObj>
              </mc:Choice>
              <mc:Fallback>
                <p:oleObj name="Formula" r:id="rId7" imgW="1096200" imgH="18684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864" y="4686358"/>
                        <a:ext cx="21701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750780"/>
              </p:ext>
            </p:extLst>
          </p:nvPr>
        </p:nvGraphicFramePr>
        <p:xfrm>
          <a:off x="5972543" y="2982228"/>
          <a:ext cx="2508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Formula" r:id="rId9" imgW="127080" imgH="119520" progId="Equation.Ribbit">
                  <p:embed/>
                </p:oleObj>
              </mc:Choice>
              <mc:Fallback>
                <p:oleObj name="Formula" r:id="rId9" imgW="127080" imgH="11952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543" y="2982228"/>
                        <a:ext cx="2508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394782"/>
              </p:ext>
            </p:extLst>
          </p:nvPr>
        </p:nvGraphicFramePr>
        <p:xfrm>
          <a:off x="6680891" y="2972252"/>
          <a:ext cx="198438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Formula" r:id="rId11" imgW="100440" imgH="120960" progId="Equation.Ribbit">
                  <p:embed/>
                </p:oleObj>
              </mc:Choice>
              <mc:Fallback>
                <p:oleObj name="Formula" r:id="rId11" imgW="100440" imgH="12096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891" y="2972252"/>
                        <a:ext cx="198438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017895"/>
              </p:ext>
            </p:extLst>
          </p:nvPr>
        </p:nvGraphicFramePr>
        <p:xfrm>
          <a:off x="918522" y="5291647"/>
          <a:ext cx="26511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Formula" r:id="rId13" imgW="1341360" imgH="176760" progId="Equation.Ribbit">
                  <p:embed/>
                </p:oleObj>
              </mc:Choice>
              <mc:Fallback>
                <p:oleObj name="Formula" r:id="rId13" imgW="1341360" imgH="17676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522" y="5291647"/>
                        <a:ext cx="26511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97842"/>
              </p:ext>
            </p:extLst>
          </p:nvPr>
        </p:nvGraphicFramePr>
        <p:xfrm>
          <a:off x="7693528" y="2934254"/>
          <a:ext cx="984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Formula" r:id="rId15" imgW="49680" imgH="152640" progId="Equation.Ribbit">
                  <p:embed/>
                </p:oleObj>
              </mc:Choice>
              <mc:Fallback>
                <p:oleObj name="Formula" r:id="rId15" imgW="49680" imgH="1526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3528" y="2934254"/>
                        <a:ext cx="98425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1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277171" y="3781309"/>
            <a:ext cx="8616950" cy="2467092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多分类学习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一对其余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498157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任务拆分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某一类作为正例，其他反例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个二类任务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各个二类任务学习分类器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个二类分类器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测试阶段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新样本提交给所有分类器预测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个分类结果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比较各分类器预测置信度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置信度最大类别作为最终类别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8303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277171" y="3781309"/>
            <a:ext cx="8616950" cy="2467092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多分类学习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两种策略比较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6" y="1420738"/>
            <a:ext cx="7669325" cy="433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7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69" y="2339603"/>
            <a:ext cx="2489788" cy="309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800" y="1229710"/>
            <a:ext cx="3304216" cy="457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708" y="4865369"/>
            <a:ext cx="1812388" cy="99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07613" y="1052414"/>
            <a:ext cx="3390944" cy="99710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多个分类器预测为正类，选择置信度最大者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409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一对一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训练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N(N-1)/2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个分类器，存储开销和测试时间大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训练只用两个类的样例，训练时间短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一对其余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训练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个分类器，存储开销和测试时间小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训练用到全部训练样例，训练时间长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47860"/>
            <a:ext cx="7886700" cy="777874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多分类学习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两种策略比较</a:t>
            </a:r>
          </a:p>
        </p:txBody>
      </p:sp>
      <p:sp>
        <p:nvSpPr>
          <p:cNvPr id="9" name="矩形 8"/>
          <p:cNvSpPr/>
          <p:nvPr/>
        </p:nvSpPr>
        <p:spPr>
          <a:xfrm>
            <a:off x="430306" y="4266097"/>
            <a:ext cx="8148918" cy="117317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预测性能取决于具体数据分布，多数情况下两者差不多</a:t>
            </a:r>
          </a:p>
        </p:txBody>
      </p:sp>
    </p:spTree>
    <p:extLst>
      <p:ext uri="{BB962C8B-B14F-4D97-AF65-F5344CB8AC3E}">
        <p14:creationId xmlns:p14="http://schemas.microsoft.com/office/powerpoint/2010/main" val="1720175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多分类学习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多对多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0770" y="1201905"/>
            <a:ext cx="8616950" cy="858907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多对多（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Many vs Many, 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MvM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若干类作为正类，若干类作为反类</a:t>
            </a:r>
          </a:p>
        </p:txBody>
      </p:sp>
      <p:sp>
        <p:nvSpPr>
          <p:cNvPr id="4" name="矩形 3"/>
          <p:cNvSpPr/>
          <p:nvPr/>
        </p:nvSpPr>
        <p:spPr>
          <a:xfrm>
            <a:off x="372865" y="3230742"/>
            <a:ext cx="3774051" cy="110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编码：对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个类别做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次划分，每次划分将一部分类别划为正类，一部分划为反类</a:t>
            </a:r>
          </a:p>
        </p:txBody>
      </p:sp>
      <p:sp>
        <p:nvSpPr>
          <p:cNvPr id="6" name="矩形 5"/>
          <p:cNvSpPr/>
          <p:nvPr/>
        </p:nvSpPr>
        <p:spPr>
          <a:xfrm>
            <a:off x="5136533" y="2846021"/>
            <a:ext cx="3243196" cy="7694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个二类任务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各个类别长度为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的编码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箭头连接符 11"/>
          <p:cNvCxnSpPr>
            <a:cxnSpLocks/>
            <a:stCxn id="4" idx="3"/>
            <a:endCxn id="6" idx="1"/>
          </p:cNvCxnSpPr>
          <p:nvPr/>
        </p:nvCxnSpPr>
        <p:spPr>
          <a:xfrm flipV="1">
            <a:off x="4146916" y="3230742"/>
            <a:ext cx="989617" cy="55399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05322" y="4842732"/>
            <a:ext cx="3541594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解码：测试样本交给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个分类器预测</a:t>
            </a:r>
          </a:p>
        </p:txBody>
      </p:sp>
      <p:sp>
        <p:nvSpPr>
          <p:cNvPr id="7" name="矩形 6"/>
          <p:cNvSpPr/>
          <p:nvPr/>
        </p:nvSpPr>
        <p:spPr>
          <a:xfrm>
            <a:off x="5418662" y="5547407"/>
            <a:ext cx="2597186" cy="4308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长度为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的编码预测</a:t>
            </a:r>
          </a:p>
        </p:txBody>
      </p:sp>
      <p:cxnSp>
        <p:nvCxnSpPr>
          <p:cNvPr id="14" name="直接箭头连接符 13"/>
          <p:cNvCxnSpPr>
            <a:stCxn id="13" idx="3"/>
            <a:endCxn id="7" idx="1"/>
          </p:cNvCxnSpPr>
          <p:nvPr/>
        </p:nvCxnSpPr>
        <p:spPr>
          <a:xfrm>
            <a:off x="4146916" y="5227453"/>
            <a:ext cx="1271746" cy="53539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cxnSpLocks/>
            <a:stCxn id="7" idx="0"/>
            <a:endCxn id="24" idx="2"/>
          </p:cNvCxnSpPr>
          <p:nvPr/>
        </p:nvCxnSpPr>
        <p:spPr>
          <a:xfrm flipV="1">
            <a:off x="6717255" y="4915964"/>
            <a:ext cx="20897" cy="63144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726097" y="4146523"/>
            <a:ext cx="2024109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距离最小的类别为最终类别</a:t>
            </a:r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240770" y="2225488"/>
            <a:ext cx="8616950" cy="85890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纠错输出码（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Error Correcting Output Code, ECOC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22" name="直接箭头连接符 21"/>
          <p:cNvCxnSpPr>
            <a:cxnSpLocks/>
            <a:endCxn id="24" idx="0"/>
          </p:cNvCxnSpPr>
          <p:nvPr/>
        </p:nvCxnSpPr>
        <p:spPr>
          <a:xfrm flipH="1">
            <a:off x="6738152" y="3615462"/>
            <a:ext cx="19978" cy="53106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026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多分类学习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多对多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纠错输出码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(Error Correcting Output Code, ECOC)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0342" y="5061570"/>
            <a:ext cx="8690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itchFamily="2" charset="2"/>
              <a:buChar char="l"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ECOC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编码对分类器错误有一定容忍和修正能力，编码越长、纠错能力越强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chemeClr val="tx2"/>
              </a:buClr>
              <a:buFont typeface="Wingdings" pitchFamily="2" charset="2"/>
              <a:buChar char="l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对同等长度的编码，理论上来说，任意两个类别之间的编码距离越远，则纠错能力越强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6845" y="4358143"/>
            <a:ext cx="3150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</a:rPr>
              <a:t>Dietterich</a:t>
            </a:r>
            <a:r>
              <a:rPr lang="en-US" altLang="zh-CN" sz="1600" dirty="0">
                <a:solidFill>
                  <a:srgbClr val="FF0000"/>
                </a:solidFill>
              </a:rPr>
              <a:t> and Bakiri,1995]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7631" y="4358143"/>
            <a:ext cx="2292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</a:rPr>
              <a:t>Allwein</a:t>
            </a:r>
            <a:r>
              <a:rPr lang="en-US" altLang="zh-CN" sz="1600" dirty="0">
                <a:solidFill>
                  <a:srgbClr val="FF0000"/>
                </a:solidFill>
              </a:rPr>
              <a:t> et al. 2000]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4" y="1632685"/>
            <a:ext cx="8087403" cy="268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149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类别不平衡问题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72561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类别不平衡（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class imbalance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不同类别训练样例数相差很大情况（正类为小类）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再缩放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欠采样（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undersampling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57300" lvl="2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去除一些反例使正反例数目接近（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EasyEnsemble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[Liu et al.,2009]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过采样（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oversampling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57300" lvl="2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增加一些正例使正反例数目接近（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SMOTE 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[Chawla et al.2002]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阈值移动（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threshold-moving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692667" y="2420150"/>
            <a:ext cx="22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类别平衡正例预测</a:t>
            </a:r>
          </a:p>
        </p:txBody>
      </p:sp>
      <p:sp>
        <p:nvSpPr>
          <p:cNvPr id="5" name="右箭头 4"/>
          <p:cNvSpPr/>
          <p:nvPr/>
        </p:nvSpPr>
        <p:spPr>
          <a:xfrm>
            <a:off x="4130434" y="2425677"/>
            <a:ext cx="723332" cy="4572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276843" y="3579421"/>
            <a:ext cx="8616950" cy="127832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26894" y="2420150"/>
            <a:ext cx="17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正负类比例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796957"/>
              </p:ext>
            </p:extLst>
          </p:nvPr>
        </p:nvGraphicFramePr>
        <p:xfrm>
          <a:off x="2845718" y="2429662"/>
          <a:ext cx="9683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0" name="Formula" r:id="rId3" imgW="484200" imgH="214920" progId="Equation.Ribbit">
                  <p:embed/>
                </p:oleObj>
              </mc:Choice>
              <mc:Fallback>
                <p:oleObj name="Formula" r:id="rId3" imgW="484200" imgH="2149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718" y="2429662"/>
                        <a:ext cx="9683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70035"/>
              </p:ext>
            </p:extLst>
          </p:nvPr>
        </p:nvGraphicFramePr>
        <p:xfrm>
          <a:off x="5290453" y="2402248"/>
          <a:ext cx="12255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1" name="Formula" r:id="rId5" imgW="612360" imgH="247680" progId="Equation.Ribbit">
                  <p:embed/>
                </p:oleObj>
              </mc:Choice>
              <mc:Fallback>
                <p:oleObj name="Formula" r:id="rId5" imgW="612360" imgH="24768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0453" y="2402248"/>
                        <a:ext cx="122555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62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优化提要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各任务下（回归、分类）各个模型优化的目标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最小二乘法：最小化均方误差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对数几率回归：最大化样本分布似然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线性判别分析：投影空间内最小（大）化类内（间）散度</a:t>
            </a: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参数的优化方法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最小二乘法：线性代数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对数几率回归：凸优化梯度下降、牛顿法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线性判别分析：矩阵论、广义瑞利商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995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39326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线性回归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最小二乘法（最小化均方误差）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二分类任务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对数几率回归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单位阶跃函数、对数几率函数、极大似然法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线性判别分析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最大化广义瑞利商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多分类学习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一对一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一对其余</a:t>
            </a: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多对多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纠错输出码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类别不平衡问题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基本策略：欠采样、过采样、再缩放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78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线性模型优点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形式简单、易于建模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线性模型引入层级结构或高维映射可得到非线性模型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可解释性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一个例子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综合考虑色泽、根蒂和敲声来判断西瓜好不好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其中根蒂的系数最大，表明根蒂最要紧；而敲声的系数比色泽大，说明敲声比色泽更重要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244612" y="3852889"/>
            <a:ext cx="8616950" cy="21096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371583"/>
              </p:ext>
            </p:extLst>
          </p:nvPr>
        </p:nvGraphicFramePr>
        <p:xfrm>
          <a:off x="978894" y="4556897"/>
          <a:ext cx="61642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" name="Formula" r:id="rId3" imgW="3117960" imgH="177840" progId="Equation.Ribbit">
                  <p:embed/>
                </p:oleObj>
              </mc:Choice>
              <mc:Fallback>
                <p:oleObj name="Formula" r:id="rId3" imgW="3117960" imgH="177840" progId="Equation.Ribbit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894" y="4556897"/>
                        <a:ext cx="6164262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86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959324" cy="4873917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给定数据集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其中                                ，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线性回归（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linear regression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）目的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学得一个线性模型以尽可能准确地预测实值输出标记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离散属性处理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有“序”关系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连续化为连续值 </a:t>
            </a:r>
            <a:r>
              <a:rPr lang="en-US" altLang="zh-CN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sklearn.preprocessing.LabelEncoder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无“序”关系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个属性值，则转换为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维向量</a:t>
            </a:r>
            <a:r>
              <a:rPr lang="en-US" altLang="zh-CN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sklearn.preprocessing.OneHotEncoder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90667"/>
              </p:ext>
            </p:extLst>
          </p:nvPr>
        </p:nvGraphicFramePr>
        <p:xfrm>
          <a:off x="2173914" y="1299960"/>
          <a:ext cx="49149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" name="Formula" r:id="rId3" imgW="2457720" imgH="177840" progId="Equation.Ribbit">
                  <p:embed/>
                </p:oleObj>
              </mc:Choice>
              <mc:Fallback>
                <p:oleObj name="Formula" r:id="rId3" imgW="2457720" imgH="177840" progId="Equation.Ribbit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914" y="1299960"/>
                        <a:ext cx="49149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460613"/>
              </p:ext>
            </p:extLst>
          </p:nvPr>
        </p:nvGraphicFramePr>
        <p:xfrm>
          <a:off x="978789" y="1700810"/>
          <a:ext cx="27717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" name="Formula" r:id="rId5" imgW="1397160" imgH="176760" progId="Equation.Ribbit">
                  <p:embed/>
                </p:oleObj>
              </mc:Choice>
              <mc:Fallback>
                <p:oleObj name="Formula" r:id="rId5" imgW="1397160" imgH="176760" progId="Equation.Ribbit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789" y="1700810"/>
                        <a:ext cx="277177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899603"/>
              </p:ext>
            </p:extLst>
          </p:nvPr>
        </p:nvGraphicFramePr>
        <p:xfrm>
          <a:off x="3986213" y="1719263"/>
          <a:ext cx="8255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" name="Formula" r:id="rId7" imgW="416880" imgH="157680" progId="Equation.Ribbit">
                  <p:embed/>
                </p:oleObj>
              </mc:Choice>
              <mc:Fallback>
                <p:oleObj name="Formula" r:id="rId7" imgW="416880" imgH="157680" progId="Equation.Ribbit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13" y="1719263"/>
                        <a:ext cx="8255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06137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单一属性的线性回归目标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参数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模型估计：最小二乘法（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least square method）</a:t>
            </a:r>
          </a:p>
          <a:p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331357"/>
              </p:ext>
            </p:extLst>
          </p:nvPr>
        </p:nvGraphicFramePr>
        <p:xfrm>
          <a:off x="1856749" y="2012018"/>
          <a:ext cx="19907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1" name="Formula" r:id="rId3" imgW="1003320" imgH="176760" progId="Equation.Ribbit">
                  <p:embed/>
                </p:oleObj>
              </mc:Choice>
              <mc:Fallback>
                <p:oleObj name="Formula" r:id="rId3" imgW="1003320" imgH="17676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6749" y="2012018"/>
                        <a:ext cx="19907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281528"/>
              </p:ext>
            </p:extLst>
          </p:nvPr>
        </p:nvGraphicFramePr>
        <p:xfrm>
          <a:off x="4749013" y="1988191"/>
          <a:ext cx="132873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2" name="Formula" r:id="rId5" imgW="670680" imgH="176760" progId="Equation.Ribbit">
                  <p:embed/>
                </p:oleObj>
              </mc:Choice>
              <mc:Fallback>
                <p:oleObj name="Formula" r:id="rId5" imgW="670680" imgH="17676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013" y="1988191"/>
                        <a:ext cx="1328738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84771" y="1954635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使得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567866"/>
              </p:ext>
            </p:extLst>
          </p:nvPr>
        </p:nvGraphicFramePr>
        <p:xfrm>
          <a:off x="1849264" y="3769119"/>
          <a:ext cx="4759325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3" name="Formula" r:id="rId7" imgW="2378880" imgH="927360" progId="Equation.Ribbit">
                  <p:embed/>
                </p:oleObj>
              </mc:Choice>
              <mc:Fallback>
                <p:oleObj name="Formula" r:id="rId7" imgW="2378880" imgH="92736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264" y="3769119"/>
                        <a:ext cx="4759325" cy="182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355449"/>
      </p:ext>
    </p:extLst>
  </p:cSld>
  <p:clrMapOvr>
    <a:masterClrMapping/>
  </p:clrMapOvr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5787746</TotalTime>
  <Words>1948</Words>
  <Application>Microsoft Office PowerPoint</Application>
  <PresentationFormat>全屏显示(4:3)</PresentationFormat>
  <Paragraphs>420</Paragraphs>
  <Slides>68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1" baseType="lpstr">
      <vt:lpstr>方正准圆简体</vt:lpstr>
      <vt:lpstr>黑体</vt:lpstr>
      <vt:lpstr>楷体_GB2312</vt:lpstr>
      <vt:lpstr>宋体</vt:lpstr>
      <vt:lpstr>微软雅黑</vt:lpstr>
      <vt:lpstr>幼圆</vt:lpstr>
      <vt:lpstr>Arial</vt:lpstr>
      <vt:lpstr>Calibri</vt:lpstr>
      <vt:lpstr>Times New Roman</vt:lpstr>
      <vt:lpstr>Verdana</vt:lpstr>
      <vt:lpstr>Wingdings</vt:lpstr>
      <vt:lpstr>机器学习v2.1rgb</vt:lpstr>
      <vt:lpstr>Formula</vt:lpstr>
      <vt:lpstr>机器学习  Machine Learning</vt:lpstr>
      <vt:lpstr>目录</vt:lpstr>
      <vt:lpstr>基本概念</vt:lpstr>
      <vt:lpstr>基本概念</vt:lpstr>
      <vt:lpstr>基本概念</vt:lpstr>
      <vt:lpstr>基本形式</vt:lpstr>
      <vt:lpstr>线性模型优点</vt:lpstr>
      <vt:lpstr>线性回归</vt:lpstr>
      <vt:lpstr>线性回归</vt:lpstr>
      <vt:lpstr>线性回归</vt:lpstr>
      <vt:lpstr>线性回归 - 最小二乘法</vt:lpstr>
      <vt:lpstr>线性回归 - 最小二乘法</vt:lpstr>
      <vt:lpstr>Sklearn回归</vt:lpstr>
      <vt:lpstr>PowerPoint 演示文稿</vt:lpstr>
      <vt:lpstr>PowerPoint 演示文稿</vt:lpstr>
      <vt:lpstr>PowerPoint 演示文稿</vt:lpstr>
      <vt:lpstr>多元线性回归</vt:lpstr>
      <vt:lpstr>多元线性回归</vt:lpstr>
      <vt:lpstr>多元线性回归 - 最小二乘法</vt:lpstr>
      <vt:lpstr>多元线性回归 - 满秩讨论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对数线性回归</vt:lpstr>
      <vt:lpstr>线性回归 - 广义线性模型</vt:lpstr>
      <vt:lpstr>对数几率回归（逻辑回归）</vt:lpstr>
      <vt:lpstr>对数几率回归（逻辑回归）</vt:lpstr>
      <vt:lpstr>对数几率回归（逻辑回归）</vt:lpstr>
      <vt:lpstr>二分类任务  </vt:lpstr>
      <vt:lpstr>对数几率回归 </vt:lpstr>
      <vt:lpstr>对数几率回归 - 极大似然法</vt:lpstr>
      <vt:lpstr>对数几率回归 - 极大似然法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对数几率回归 - 极大似然法</vt:lpstr>
      <vt:lpstr>对数几率回归 </vt:lpstr>
      <vt:lpstr>Sklearn逻辑回归</vt:lpstr>
      <vt:lpstr>鸢尾花数据集</vt:lpstr>
      <vt:lpstr>鸢尾花数据集</vt:lpstr>
      <vt:lpstr>Sklearn逻辑回归</vt:lpstr>
      <vt:lpstr>Sklearn逻辑回归</vt:lpstr>
      <vt:lpstr>二分类任务– 线性判别分析</vt:lpstr>
      <vt:lpstr>二分类任务– 线性判别分析</vt:lpstr>
      <vt:lpstr>二分类任务– 线性判别分析</vt:lpstr>
      <vt:lpstr>二分类任务– 线性判别分析</vt:lpstr>
      <vt:lpstr>二分类任务– 线性判别分析</vt:lpstr>
      <vt:lpstr>LDA推广– 多分类任务</vt:lpstr>
      <vt:lpstr>LDA推广– 多分类任务</vt:lpstr>
      <vt:lpstr>PowerPoint 演示文稿</vt:lpstr>
      <vt:lpstr>LDA小结</vt:lpstr>
      <vt:lpstr>多分类学习</vt:lpstr>
      <vt:lpstr>多分类学习– 一对一</vt:lpstr>
      <vt:lpstr>多分类学习– 一对其余</vt:lpstr>
      <vt:lpstr>多分类学习– 两种策略比较</vt:lpstr>
      <vt:lpstr>PowerPoint 演示文稿</vt:lpstr>
      <vt:lpstr>多分类学习– 两种策略比较</vt:lpstr>
      <vt:lpstr>多分类学习– 多对多</vt:lpstr>
      <vt:lpstr>多分类学习– 多对多</vt:lpstr>
      <vt:lpstr>类别不平衡问题 </vt:lpstr>
      <vt:lpstr>优化提要</vt:lpstr>
      <vt:lpstr>总结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机器学习-第三章</dc:title>
  <dc:creator/>
  <cp:lastModifiedBy>yx</cp:lastModifiedBy>
  <cp:revision>461</cp:revision>
  <dcterms:created xsi:type="dcterms:W3CDTF">2015-06-30T12:15:09Z</dcterms:created>
  <dcterms:modified xsi:type="dcterms:W3CDTF">2023-03-06T13:11:48Z</dcterms:modified>
</cp:coreProperties>
</file>